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sldIdLst>
    <p:sldId id="270" r:id="rId4"/>
    <p:sldId id="340" r:id="rId5"/>
    <p:sldId id="283" r:id="rId6"/>
    <p:sldId id="350" r:id="rId7"/>
    <p:sldId id="346" r:id="rId8"/>
    <p:sldId id="344" r:id="rId9"/>
    <p:sldId id="345" r:id="rId10"/>
    <p:sldId id="352" r:id="rId11"/>
    <p:sldId id="281" r:id="rId12"/>
    <p:sldId id="358" r:id="rId13"/>
    <p:sldId id="348" r:id="rId14"/>
    <p:sldId id="349" r:id="rId15"/>
    <p:sldId id="342" r:id="rId16"/>
    <p:sldId id="353" r:id="rId17"/>
    <p:sldId id="354" r:id="rId18"/>
    <p:sldId id="355" r:id="rId19"/>
    <p:sldId id="356" r:id="rId20"/>
    <p:sldId id="359" r:id="rId21"/>
    <p:sldId id="361" r:id="rId22"/>
    <p:sldId id="360" r:id="rId23"/>
    <p:sldId id="362" r:id="rId24"/>
    <p:sldId id="363" r:id="rId25"/>
    <p:sldId id="366" r:id="rId26"/>
    <p:sldId id="364" r:id="rId27"/>
    <p:sldId id="351"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5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3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9" d="100"/>
          <a:sy n="89" d="100"/>
        </p:scale>
        <p:origin x="432" y="58"/>
      </p:cViewPr>
      <p:guideLst>
        <p:guide orient="horz" pos="2352"/>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viewProps" Target="viewProps.xml"/></Relationships>
</file>

<file path=ppt/media/hdphoto1.wdp>
</file>

<file path=ppt/media/image1.jpeg>
</file>

<file path=ppt/media/image10.jpeg>
</file>

<file path=ppt/media/image11.jpe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86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3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2432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22010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CC5B47D6-DAD7-40A6-BD10-CD2FABB13213}"/>
              </a:ext>
            </a:extLst>
          </p:cNvPr>
          <p:cNvSpPr/>
          <p:nvPr userDrawn="1"/>
        </p:nvSpPr>
        <p:spPr>
          <a:xfrm>
            <a:off x="0" y="0"/>
            <a:ext cx="12192000"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320944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4" name="Picture Placeholder 2">
            <a:extLst>
              <a:ext uri="{FF2B5EF4-FFF2-40B4-BE49-F238E27FC236}">
                <a16:creationId xmlns="" xmlns:a16="http://schemas.microsoft.com/office/drawing/2014/main" id="{27960874-3F9B-4D3F-855A-5669B09C929B}"/>
              </a:ext>
            </a:extLst>
          </p:cNvPr>
          <p:cNvSpPr>
            <a:spLocks noGrp="1"/>
          </p:cNvSpPr>
          <p:nvPr>
            <p:ph type="pic" idx="12" hasCustomPrompt="1"/>
          </p:nvPr>
        </p:nvSpPr>
        <p:spPr>
          <a:xfrm>
            <a:off x="0" y="0"/>
            <a:ext cx="12192000" cy="3135087"/>
          </a:xfrm>
          <a:prstGeom prst="rect">
            <a:avLst/>
          </a:prstGeom>
          <a:solidFill>
            <a:schemeClr val="bg1">
              <a:lumMod val="95000"/>
            </a:schemeClr>
          </a:solidFill>
          <a:ln w="12700">
            <a:noFill/>
          </a:ln>
        </p:spPr>
        <p:txBody>
          <a:bodyPr anchor="ctr"/>
          <a:lstStyle>
            <a:lvl1pPr marL="0" indent="0" algn="ctr">
              <a:buNone/>
              <a:defRPr sz="18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
        <p:nvSpPr>
          <p:cNvPr id="5" name="Picture Placeholder 2">
            <a:extLst>
              <a:ext uri="{FF2B5EF4-FFF2-40B4-BE49-F238E27FC236}">
                <a16:creationId xmlns="" xmlns:a16="http://schemas.microsoft.com/office/drawing/2014/main" id="{2B1140DE-B7EF-4821-92DB-87F8292871AB}"/>
              </a:ext>
            </a:extLst>
          </p:cNvPr>
          <p:cNvSpPr>
            <a:spLocks noGrp="1"/>
          </p:cNvSpPr>
          <p:nvPr>
            <p:ph type="pic" idx="13" hasCustomPrompt="1"/>
          </p:nvPr>
        </p:nvSpPr>
        <p:spPr>
          <a:xfrm>
            <a:off x="905623"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6" name="Picture Placeholder 2">
            <a:extLst>
              <a:ext uri="{FF2B5EF4-FFF2-40B4-BE49-F238E27FC236}">
                <a16:creationId xmlns="" xmlns:a16="http://schemas.microsoft.com/office/drawing/2014/main" id="{72D1BE3B-CE32-4F45-9E7C-3CF4C5DACDCA}"/>
              </a:ext>
            </a:extLst>
          </p:cNvPr>
          <p:cNvSpPr>
            <a:spLocks noGrp="1"/>
          </p:cNvSpPr>
          <p:nvPr>
            <p:ph type="pic" idx="14" hasCustomPrompt="1"/>
          </p:nvPr>
        </p:nvSpPr>
        <p:spPr>
          <a:xfrm>
            <a:off x="6282361"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7" name="Picture Placeholder 2">
            <a:extLst>
              <a:ext uri="{FF2B5EF4-FFF2-40B4-BE49-F238E27FC236}">
                <a16:creationId xmlns="" xmlns:a16="http://schemas.microsoft.com/office/drawing/2014/main" id="{6F1FA09A-98C2-4BC7-A032-43C843531C64}"/>
              </a:ext>
            </a:extLst>
          </p:cNvPr>
          <p:cNvSpPr>
            <a:spLocks noGrp="1"/>
          </p:cNvSpPr>
          <p:nvPr>
            <p:ph type="pic" idx="15" hasCustomPrompt="1"/>
          </p:nvPr>
        </p:nvSpPr>
        <p:spPr>
          <a:xfrm>
            <a:off x="3593992"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8" name="Picture Placeholder 2">
            <a:extLst>
              <a:ext uri="{FF2B5EF4-FFF2-40B4-BE49-F238E27FC236}">
                <a16:creationId xmlns="" xmlns:a16="http://schemas.microsoft.com/office/drawing/2014/main" id="{28718837-365D-4859-B99D-1C4C5BB7E508}"/>
              </a:ext>
            </a:extLst>
          </p:cNvPr>
          <p:cNvSpPr>
            <a:spLocks noGrp="1"/>
          </p:cNvSpPr>
          <p:nvPr>
            <p:ph type="pic" idx="16" hasCustomPrompt="1"/>
          </p:nvPr>
        </p:nvSpPr>
        <p:spPr>
          <a:xfrm>
            <a:off x="8970731" y="2078266"/>
            <a:ext cx="2298160" cy="2088000"/>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p>
          <a:p>
            <a:r>
              <a:rPr lang="en-US" altLang="ko-KR" dirty="0"/>
              <a:t>And Send To Back </a:t>
            </a:r>
            <a:endParaRPr lang="ko-KR" altLang="en-US" dirty="0"/>
          </a:p>
        </p:txBody>
      </p:sp>
      <p:sp>
        <p:nvSpPr>
          <p:cNvPr id="22" name="Text Placeholder 9">
            <a:extLst>
              <a:ext uri="{FF2B5EF4-FFF2-40B4-BE49-F238E27FC236}">
                <a16:creationId xmlns="" xmlns:a16="http://schemas.microsoft.com/office/drawing/2014/main" id="{4111A57B-317A-41FC-8D5B-458B4DA86DA4}"/>
              </a:ext>
            </a:extLst>
          </p:cNvPr>
          <p:cNvSpPr>
            <a:spLocks noGrp="1"/>
          </p:cNvSpPr>
          <p:nvPr>
            <p:ph type="body" sz="quarter" idx="10" hasCustomPrompt="1"/>
          </p:nvPr>
        </p:nvSpPr>
        <p:spPr>
          <a:xfrm>
            <a:off x="323529" y="74010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870882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22" name="Text Placeholder 9">
            <a:extLst>
              <a:ext uri="{FF2B5EF4-FFF2-40B4-BE49-F238E27FC236}">
                <a16:creationId xmlns="" xmlns:a16="http://schemas.microsoft.com/office/drawing/2014/main" id="{4111A57B-317A-41FC-8D5B-458B4DA86DA4}"/>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4" name="Picture Placeholder 2">
            <a:extLst>
              <a:ext uri="{FF2B5EF4-FFF2-40B4-BE49-F238E27FC236}">
                <a16:creationId xmlns="" xmlns:a16="http://schemas.microsoft.com/office/drawing/2014/main" id="{8E24A2BE-80CE-4B79-BF31-91FA62C04420}"/>
              </a:ext>
            </a:extLst>
          </p:cNvPr>
          <p:cNvSpPr>
            <a:spLocks noGrp="1"/>
          </p:cNvSpPr>
          <p:nvPr>
            <p:ph type="pic" idx="13" hasCustomPrompt="1"/>
          </p:nvPr>
        </p:nvSpPr>
        <p:spPr>
          <a:xfrm>
            <a:off x="0" y="2160665"/>
            <a:ext cx="12192000" cy="2502762"/>
          </a:xfrm>
          <a:prstGeom prst="rect">
            <a:avLst/>
          </a:prstGeom>
          <a:solidFill>
            <a:schemeClr val="bg1">
              <a:lumMod val="95000"/>
            </a:schemeClr>
          </a:solidFill>
        </p:spPr>
        <p:txBody>
          <a:bodyPr anchor="ctr"/>
          <a:lstStyle>
            <a:lvl1pPr marL="0" indent="0" algn="ctr">
              <a:buNone/>
              <a:defRPr sz="1800" baseline="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 </a:t>
            </a:r>
            <a:endParaRPr lang="ko-KR" altLang="en-US" dirty="0"/>
          </a:p>
        </p:txBody>
      </p:sp>
      <p:sp>
        <p:nvSpPr>
          <p:cNvPr id="5" name="Rectangle 4">
            <a:extLst>
              <a:ext uri="{FF2B5EF4-FFF2-40B4-BE49-F238E27FC236}">
                <a16:creationId xmlns="" xmlns:a16="http://schemas.microsoft.com/office/drawing/2014/main" id="{B2F51014-6E90-4769-BCD9-A06A9FC17AC8}"/>
              </a:ext>
            </a:extLst>
          </p:cNvPr>
          <p:cNvSpPr/>
          <p:nvPr userDrawn="1"/>
        </p:nvSpPr>
        <p:spPr>
          <a:xfrm>
            <a:off x="0" y="2026940"/>
            <a:ext cx="12192000" cy="72008"/>
          </a:xfrm>
          <a:prstGeom prst="rect">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 name="Rectangle 5">
            <a:extLst>
              <a:ext uri="{FF2B5EF4-FFF2-40B4-BE49-F238E27FC236}">
                <a16:creationId xmlns="" xmlns:a16="http://schemas.microsoft.com/office/drawing/2014/main" id="{D8BC926F-7282-4E00-BF8A-8D24B274039B}"/>
              </a:ext>
            </a:extLst>
          </p:cNvPr>
          <p:cNvSpPr/>
          <p:nvPr userDrawn="1"/>
        </p:nvSpPr>
        <p:spPr>
          <a:xfrm>
            <a:off x="0" y="4725144"/>
            <a:ext cx="12192000" cy="72008"/>
          </a:xfrm>
          <a:prstGeom prst="rect">
            <a:avLst/>
          </a:prstGeom>
          <a:solidFill>
            <a:schemeClr val="accent6">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31503362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1_Images &amp; Contents Layout">
    <p:spTree>
      <p:nvGrpSpPr>
        <p:cNvPr id="1" name=""/>
        <p:cNvGrpSpPr/>
        <p:nvPr/>
      </p:nvGrpSpPr>
      <p:grpSpPr>
        <a:xfrm>
          <a:off x="0" y="0"/>
          <a:ext cx="0" cy="0"/>
          <a:chOff x="0" y="0"/>
          <a:chExt cx="0" cy="0"/>
        </a:xfrm>
      </p:grpSpPr>
      <p:sp>
        <p:nvSpPr>
          <p:cNvPr id="6" name="그림 개체 틀 12">
            <a:extLst>
              <a:ext uri="{FF2B5EF4-FFF2-40B4-BE49-F238E27FC236}">
                <a16:creationId xmlns="" xmlns:a16="http://schemas.microsoft.com/office/drawing/2014/main" id="{A7A44CD1-8791-4411-9DCF-BE8F9EB9EB13}"/>
              </a:ext>
            </a:extLst>
          </p:cNvPr>
          <p:cNvSpPr>
            <a:spLocks noGrp="1"/>
          </p:cNvSpPr>
          <p:nvPr>
            <p:ph type="pic" sz="quarter" idx="10" hasCustomPrompt="1"/>
          </p:nvPr>
        </p:nvSpPr>
        <p:spPr>
          <a:xfrm>
            <a:off x="799070" y="1223317"/>
            <a:ext cx="5441094" cy="4721980"/>
          </a:xfrm>
          <a:custGeom>
            <a:avLst/>
            <a:gdLst>
              <a:gd name="connsiteX0" fmla="*/ 2090352 w 5441094"/>
              <a:gd name="connsiteY0" fmla="*/ 2977952 h 4721980"/>
              <a:gd name="connsiteX1" fmla="*/ 3101888 w 5441094"/>
              <a:gd name="connsiteY1" fmla="*/ 4721980 h 4721980"/>
              <a:gd name="connsiteX2" fmla="*/ 1078816 w 5441094"/>
              <a:gd name="connsiteY2" fmla="*/ 4721980 h 4721980"/>
              <a:gd name="connsiteX3" fmla="*/ 2191267 w 5441094"/>
              <a:gd name="connsiteY3" fmla="*/ 2940880 h 4721980"/>
              <a:gd name="connsiteX4" fmla="*/ 4155992 w 5441094"/>
              <a:gd name="connsiteY4" fmla="*/ 2940880 h 4721980"/>
              <a:gd name="connsiteX5" fmla="*/ 3173629 w 5441094"/>
              <a:gd name="connsiteY5" fmla="*/ 4634609 h 4721980"/>
              <a:gd name="connsiteX6" fmla="*/ 0 w 5441094"/>
              <a:gd name="connsiteY6" fmla="*/ 2928524 h 4721980"/>
              <a:gd name="connsiteX7" fmla="*/ 2023072 w 5441094"/>
              <a:gd name="connsiteY7" fmla="*/ 2928524 h 4721980"/>
              <a:gd name="connsiteX8" fmla="*/ 1011536 w 5441094"/>
              <a:gd name="connsiteY8" fmla="*/ 4672552 h 4721980"/>
              <a:gd name="connsiteX9" fmla="*/ 982363 w 5441094"/>
              <a:gd name="connsiteY9" fmla="*/ 1120204 h 4721980"/>
              <a:gd name="connsiteX10" fmla="*/ 1964725 w 5441094"/>
              <a:gd name="connsiteY10" fmla="*/ 2813933 h 4721980"/>
              <a:gd name="connsiteX11" fmla="*/ 0 w 5441094"/>
              <a:gd name="connsiteY11" fmla="*/ 2813933 h 4721980"/>
              <a:gd name="connsiteX12" fmla="*/ 3816180 w 5441094"/>
              <a:gd name="connsiteY12" fmla="*/ 12357 h 4721980"/>
              <a:gd name="connsiteX13" fmla="*/ 5441094 w 5441094"/>
              <a:gd name="connsiteY13" fmla="*/ 2813933 h 4721980"/>
              <a:gd name="connsiteX14" fmla="*/ 2191266 w 5441094"/>
              <a:gd name="connsiteY14" fmla="*/ 2813933 h 4721980"/>
              <a:gd name="connsiteX15" fmla="*/ 465439 w 5441094"/>
              <a:gd name="connsiteY15" fmla="*/ 0 h 4721980"/>
              <a:gd name="connsiteX16" fmla="*/ 3715267 w 5441094"/>
              <a:gd name="connsiteY16" fmla="*/ 0 h 4721980"/>
              <a:gd name="connsiteX17" fmla="*/ 2090353 w 5441094"/>
              <a:gd name="connsiteY17" fmla="*/ 2801576 h 4721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41094" h="4721980">
                <a:moveTo>
                  <a:pt x="2090352" y="2977952"/>
                </a:moveTo>
                <a:lnTo>
                  <a:pt x="3101888" y="4721980"/>
                </a:lnTo>
                <a:lnTo>
                  <a:pt x="1078816" y="4721980"/>
                </a:lnTo>
                <a:close/>
                <a:moveTo>
                  <a:pt x="2191267" y="2940880"/>
                </a:moveTo>
                <a:lnTo>
                  <a:pt x="4155992" y="2940880"/>
                </a:lnTo>
                <a:lnTo>
                  <a:pt x="3173629" y="4634609"/>
                </a:lnTo>
                <a:close/>
                <a:moveTo>
                  <a:pt x="0" y="2928524"/>
                </a:moveTo>
                <a:lnTo>
                  <a:pt x="2023072" y="2928524"/>
                </a:lnTo>
                <a:lnTo>
                  <a:pt x="1011536" y="4672552"/>
                </a:lnTo>
                <a:close/>
                <a:moveTo>
                  <a:pt x="982363" y="1120204"/>
                </a:moveTo>
                <a:lnTo>
                  <a:pt x="1964725" y="2813933"/>
                </a:lnTo>
                <a:lnTo>
                  <a:pt x="0" y="2813933"/>
                </a:lnTo>
                <a:close/>
                <a:moveTo>
                  <a:pt x="3816180" y="12357"/>
                </a:moveTo>
                <a:lnTo>
                  <a:pt x="5441094" y="2813933"/>
                </a:lnTo>
                <a:lnTo>
                  <a:pt x="2191266" y="2813933"/>
                </a:lnTo>
                <a:close/>
                <a:moveTo>
                  <a:pt x="465439" y="0"/>
                </a:moveTo>
                <a:lnTo>
                  <a:pt x="3715267" y="0"/>
                </a:lnTo>
                <a:lnTo>
                  <a:pt x="2090353" y="2801576"/>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22045845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22" name="Text Placeholder 9">
            <a:extLst>
              <a:ext uri="{FF2B5EF4-FFF2-40B4-BE49-F238E27FC236}">
                <a16:creationId xmlns="" xmlns:a16="http://schemas.microsoft.com/office/drawing/2014/main" id="{4111A57B-317A-41FC-8D5B-458B4DA86DA4}"/>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4" name="Rectangle 3">
            <a:extLst>
              <a:ext uri="{FF2B5EF4-FFF2-40B4-BE49-F238E27FC236}">
                <a16:creationId xmlns="" xmlns:a16="http://schemas.microsoft.com/office/drawing/2014/main" id="{67C24402-8447-448E-89E3-183EBB1DA00D}"/>
              </a:ext>
            </a:extLst>
          </p:cNvPr>
          <p:cNvSpPr/>
          <p:nvPr userDrawn="1"/>
        </p:nvSpPr>
        <p:spPr>
          <a:xfrm>
            <a:off x="0" y="2996952"/>
            <a:ext cx="12192000" cy="18722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5" name="Group 6">
            <a:extLst>
              <a:ext uri="{FF2B5EF4-FFF2-40B4-BE49-F238E27FC236}">
                <a16:creationId xmlns="" xmlns:a16="http://schemas.microsoft.com/office/drawing/2014/main" id="{E4CF9D97-FAE0-4B0A-A30C-8936E46C66B2}"/>
              </a:ext>
            </a:extLst>
          </p:cNvPr>
          <p:cNvGrpSpPr/>
          <p:nvPr userDrawn="1"/>
        </p:nvGrpSpPr>
        <p:grpSpPr>
          <a:xfrm>
            <a:off x="4763852" y="1553600"/>
            <a:ext cx="2664296" cy="4683693"/>
            <a:chOff x="445712" y="1449040"/>
            <a:chExt cx="2113018" cy="3924176"/>
          </a:xfrm>
        </p:grpSpPr>
        <p:sp>
          <p:nvSpPr>
            <p:cNvPr id="6" name="Rounded Rectangle 7">
              <a:extLst>
                <a:ext uri="{FF2B5EF4-FFF2-40B4-BE49-F238E27FC236}">
                  <a16:creationId xmlns="" xmlns:a16="http://schemas.microsoft.com/office/drawing/2014/main" id="{A665FA86-6430-4D7E-ABCB-4F8C3E52E09B}"/>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 name="Rectangle 8">
              <a:extLst>
                <a:ext uri="{FF2B5EF4-FFF2-40B4-BE49-F238E27FC236}">
                  <a16:creationId xmlns="" xmlns:a16="http://schemas.microsoft.com/office/drawing/2014/main" id="{53DAFBD2-84EC-4D6B-80BE-DA2118509069}"/>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8" name="Group 10">
              <a:extLst>
                <a:ext uri="{FF2B5EF4-FFF2-40B4-BE49-F238E27FC236}">
                  <a16:creationId xmlns="" xmlns:a16="http://schemas.microsoft.com/office/drawing/2014/main" id="{78866A3A-5A93-49E6-8DE2-C98FC661D430}"/>
                </a:ext>
              </a:extLst>
            </p:cNvPr>
            <p:cNvGrpSpPr/>
            <p:nvPr userDrawn="1"/>
          </p:nvGrpSpPr>
          <p:grpSpPr>
            <a:xfrm>
              <a:off x="1407705" y="5045834"/>
              <a:ext cx="211967" cy="211967"/>
              <a:chOff x="1549420" y="5712364"/>
              <a:chExt cx="312583" cy="312583"/>
            </a:xfrm>
          </p:grpSpPr>
          <p:sp>
            <p:nvSpPr>
              <p:cNvPr id="9" name="Oval 11">
                <a:extLst>
                  <a:ext uri="{FF2B5EF4-FFF2-40B4-BE49-F238E27FC236}">
                    <a16:creationId xmlns="" xmlns:a16="http://schemas.microsoft.com/office/drawing/2014/main" id="{EB10029A-074D-4812-8AB6-62EF3ED73579}"/>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0" name="Rounded Rectangle 12">
                <a:extLst>
                  <a:ext uri="{FF2B5EF4-FFF2-40B4-BE49-F238E27FC236}">
                    <a16:creationId xmlns="" xmlns:a16="http://schemas.microsoft.com/office/drawing/2014/main" id="{BE572564-2A3A-45E0-93B7-2FB78757998F}"/>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11" name="Picture Placeholder 2">
            <a:extLst>
              <a:ext uri="{FF2B5EF4-FFF2-40B4-BE49-F238E27FC236}">
                <a16:creationId xmlns="" xmlns:a16="http://schemas.microsoft.com/office/drawing/2014/main" id="{242F8FDE-91AA-45DB-A05E-7507C27F30F6}"/>
              </a:ext>
            </a:extLst>
          </p:cNvPr>
          <p:cNvSpPr>
            <a:spLocks noGrp="1"/>
          </p:cNvSpPr>
          <p:nvPr>
            <p:ph type="pic" idx="11" hasCustomPrompt="1"/>
          </p:nvPr>
        </p:nvSpPr>
        <p:spPr>
          <a:xfrm>
            <a:off x="4951770" y="1965170"/>
            <a:ext cx="2288460" cy="3753075"/>
          </a:xfrm>
          <a:prstGeom prst="rect">
            <a:avLst/>
          </a:prstGeom>
          <a:solidFill>
            <a:schemeClr val="bg1">
              <a:lumMod val="95000"/>
            </a:schemeClr>
          </a:solidFill>
          <a:ln w="12700">
            <a:no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7653891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59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64022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5144837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6502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9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3778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5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2829302"/>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699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474491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theme" Target="../theme/theme2.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52" r:id="rId1"/>
    <p:sldLayoutId id="214748365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66" r:id="rId2"/>
    <p:sldLayoutId id="2147483668" r:id="rId3"/>
    <p:sldLayoutId id="2147483669" r:id="rId4"/>
    <p:sldLayoutId id="2147483675" r:id="rId5"/>
    <p:sldLayoutId id="2147483671" r:id="rId6"/>
    <p:sldLayoutId id="2147483672" r:id="rId7"/>
    <p:sldLayoutId id="2147483673" r:id="rId8"/>
    <p:sldLayoutId id="2147483674" r:id="rId9"/>
    <p:sldLayoutId id="2147483676" r:id="rId10"/>
    <p:sldLayoutId id="2147483665" r:id="rId11"/>
    <p:sldLayoutId id="2147483677" r:id="rId12"/>
    <p:sldLayoutId id="2147483681" r:id="rId13"/>
    <p:sldLayoutId id="214748367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image" Target="../media/image22.png"/><Relationship Id="rId1" Type="http://schemas.openxmlformats.org/officeDocument/2006/relationships/slideLayout" Target="../slideLayouts/slideLayout4.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 xmlns:a16="http://schemas.microsoft.com/office/drawing/2014/main" id="{CE2BF505-7DE6-4F49-BE53-8357C3CFAD67}"/>
              </a:ext>
            </a:extLst>
          </p:cNvPr>
          <p:cNvGrpSpPr/>
          <p:nvPr/>
        </p:nvGrpSpPr>
        <p:grpSpPr>
          <a:xfrm>
            <a:off x="10046387" y="194480"/>
            <a:ext cx="1684599" cy="413563"/>
            <a:chOff x="864753" y="5755727"/>
            <a:chExt cx="1544830" cy="413563"/>
          </a:xfrm>
        </p:grpSpPr>
        <p:sp>
          <p:nvSpPr>
            <p:cNvPr id="9" name="Rounded Rectangle 7">
              <a:extLst>
                <a:ext uri="{FF2B5EF4-FFF2-40B4-BE49-F238E27FC236}">
                  <a16:creationId xmlns="" xmlns:a16="http://schemas.microsoft.com/office/drawing/2014/main" id="{76510AC1-6796-4AAE-826B-82E3C6C83F08}"/>
                </a:ext>
              </a:extLst>
            </p:cNvPr>
            <p:cNvSpPr/>
            <p:nvPr/>
          </p:nvSpPr>
          <p:spPr>
            <a:xfrm>
              <a:off x="864753" y="5755727"/>
              <a:ext cx="1544830" cy="413563"/>
            </a:xfrm>
            <a:prstGeom prst="roundRect">
              <a:avLst>
                <a:gd name="adj" fmla="val 50000"/>
              </a:avLst>
            </a:prstGeom>
            <a:solidFill>
              <a:schemeClr val="bg1">
                <a:alpha val="0"/>
              </a:schemeClr>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 name="Freeform: Shape 9">
              <a:extLst>
                <a:ext uri="{FF2B5EF4-FFF2-40B4-BE49-F238E27FC236}">
                  <a16:creationId xmlns="" xmlns:a16="http://schemas.microsoft.com/office/drawing/2014/main" id="{1AA9B7A6-AA04-48A1-8F03-8478DA0AB4E2}"/>
                </a:ext>
              </a:extLst>
            </p:cNvPr>
            <p:cNvSpPr/>
            <p:nvPr/>
          </p:nvSpPr>
          <p:spPr>
            <a:xfrm>
              <a:off x="1584900" y="5839450"/>
              <a:ext cx="493113" cy="238870"/>
            </a:xfrm>
            <a:custGeom>
              <a:avLst/>
              <a:gdLst>
                <a:gd name="connsiteX0" fmla="*/ 208619 w 476008"/>
                <a:gd name="connsiteY0" fmla="*/ 31142 h 184091"/>
                <a:gd name="connsiteX1" fmla="*/ 208619 w 476008"/>
                <a:gd name="connsiteY1" fmla="*/ 83381 h 184091"/>
                <a:gd name="connsiteX2" fmla="*/ 228962 w 476008"/>
                <a:gd name="connsiteY2" fmla="*/ 83381 h 184091"/>
                <a:gd name="connsiteX3" fmla="*/ 258347 w 476008"/>
                <a:gd name="connsiteY3" fmla="*/ 80493 h 184091"/>
                <a:gd name="connsiteX4" fmla="*/ 269962 w 476008"/>
                <a:gd name="connsiteY4" fmla="*/ 71452 h 184091"/>
                <a:gd name="connsiteX5" fmla="*/ 274169 w 476008"/>
                <a:gd name="connsiteY5" fmla="*/ 57136 h 184091"/>
                <a:gd name="connsiteX6" fmla="*/ 268267 w 476008"/>
                <a:gd name="connsiteY6" fmla="*/ 40560 h 184091"/>
                <a:gd name="connsiteX7" fmla="*/ 253324 w 476008"/>
                <a:gd name="connsiteY7" fmla="*/ 32398 h 184091"/>
                <a:gd name="connsiteX8" fmla="*/ 226576 w 476008"/>
                <a:gd name="connsiteY8" fmla="*/ 31142 h 184091"/>
                <a:gd name="connsiteX9" fmla="*/ 37169 w 476008"/>
                <a:gd name="connsiteY9" fmla="*/ 31142 h 184091"/>
                <a:gd name="connsiteX10" fmla="*/ 37169 w 476008"/>
                <a:gd name="connsiteY10" fmla="*/ 83381 h 184091"/>
                <a:gd name="connsiteX11" fmla="*/ 57512 w 476008"/>
                <a:gd name="connsiteY11" fmla="*/ 83381 h 184091"/>
                <a:gd name="connsiteX12" fmla="*/ 86897 w 476008"/>
                <a:gd name="connsiteY12" fmla="*/ 80493 h 184091"/>
                <a:gd name="connsiteX13" fmla="*/ 98512 w 476008"/>
                <a:gd name="connsiteY13" fmla="*/ 71452 h 184091"/>
                <a:gd name="connsiteX14" fmla="*/ 102719 w 476008"/>
                <a:gd name="connsiteY14" fmla="*/ 57136 h 184091"/>
                <a:gd name="connsiteX15" fmla="*/ 96817 w 476008"/>
                <a:gd name="connsiteY15" fmla="*/ 40560 h 184091"/>
                <a:gd name="connsiteX16" fmla="*/ 81874 w 476008"/>
                <a:gd name="connsiteY16" fmla="*/ 32398 h 184091"/>
                <a:gd name="connsiteX17" fmla="*/ 55126 w 476008"/>
                <a:gd name="connsiteY17" fmla="*/ 31142 h 184091"/>
                <a:gd name="connsiteX18" fmla="*/ 329714 w 476008"/>
                <a:gd name="connsiteY18" fmla="*/ 0 h 184091"/>
                <a:gd name="connsiteX19" fmla="*/ 476008 w 476008"/>
                <a:gd name="connsiteY19" fmla="*/ 0 h 184091"/>
                <a:gd name="connsiteX20" fmla="*/ 476008 w 476008"/>
                <a:gd name="connsiteY20" fmla="*/ 31142 h 184091"/>
                <a:gd name="connsiteX21" fmla="*/ 421509 w 476008"/>
                <a:gd name="connsiteY21" fmla="*/ 31142 h 184091"/>
                <a:gd name="connsiteX22" fmla="*/ 421509 w 476008"/>
                <a:gd name="connsiteY22" fmla="*/ 184091 h 184091"/>
                <a:gd name="connsiteX23" fmla="*/ 384339 w 476008"/>
                <a:gd name="connsiteY23" fmla="*/ 184091 h 184091"/>
                <a:gd name="connsiteX24" fmla="*/ 384339 w 476008"/>
                <a:gd name="connsiteY24" fmla="*/ 31142 h 184091"/>
                <a:gd name="connsiteX25" fmla="*/ 329714 w 476008"/>
                <a:gd name="connsiteY25" fmla="*/ 31142 h 184091"/>
                <a:gd name="connsiteX26" fmla="*/ 171450 w 476008"/>
                <a:gd name="connsiteY26" fmla="*/ 0 h 184091"/>
                <a:gd name="connsiteX27" fmla="*/ 231097 w 476008"/>
                <a:gd name="connsiteY27" fmla="*/ 0 h 184091"/>
                <a:gd name="connsiteX28" fmla="*/ 275299 w 476008"/>
                <a:gd name="connsiteY28" fmla="*/ 2763 h 184091"/>
                <a:gd name="connsiteX29" fmla="*/ 301795 w 476008"/>
                <a:gd name="connsiteY29" fmla="*/ 20783 h 184091"/>
                <a:gd name="connsiteX30" fmla="*/ 312469 w 476008"/>
                <a:gd name="connsiteY30" fmla="*/ 56634 h 184091"/>
                <a:gd name="connsiteX31" fmla="*/ 306316 w 476008"/>
                <a:gd name="connsiteY31" fmla="*/ 85139 h 184091"/>
                <a:gd name="connsiteX32" fmla="*/ 290682 w 476008"/>
                <a:gd name="connsiteY32" fmla="*/ 103285 h 184091"/>
                <a:gd name="connsiteX33" fmla="*/ 271406 w 476008"/>
                <a:gd name="connsiteY33" fmla="*/ 112012 h 184091"/>
                <a:gd name="connsiteX34" fmla="*/ 232855 w 476008"/>
                <a:gd name="connsiteY34" fmla="*/ 114649 h 184091"/>
                <a:gd name="connsiteX35" fmla="*/ 208619 w 476008"/>
                <a:gd name="connsiteY35" fmla="*/ 114649 h 184091"/>
                <a:gd name="connsiteX36" fmla="*/ 208619 w 476008"/>
                <a:gd name="connsiteY36" fmla="*/ 184091 h 184091"/>
                <a:gd name="connsiteX37" fmla="*/ 171450 w 476008"/>
                <a:gd name="connsiteY37" fmla="*/ 184091 h 184091"/>
                <a:gd name="connsiteX38" fmla="*/ 0 w 476008"/>
                <a:gd name="connsiteY38" fmla="*/ 0 h 184091"/>
                <a:gd name="connsiteX39" fmla="*/ 59647 w 476008"/>
                <a:gd name="connsiteY39" fmla="*/ 0 h 184091"/>
                <a:gd name="connsiteX40" fmla="*/ 103849 w 476008"/>
                <a:gd name="connsiteY40" fmla="*/ 2763 h 184091"/>
                <a:gd name="connsiteX41" fmla="*/ 130345 w 476008"/>
                <a:gd name="connsiteY41" fmla="*/ 20783 h 184091"/>
                <a:gd name="connsiteX42" fmla="*/ 141019 w 476008"/>
                <a:gd name="connsiteY42" fmla="*/ 56634 h 184091"/>
                <a:gd name="connsiteX43" fmla="*/ 134866 w 476008"/>
                <a:gd name="connsiteY43" fmla="*/ 85139 h 184091"/>
                <a:gd name="connsiteX44" fmla="*/ 119232 w 476008"/>
                <a:gd name="connsiteY44" fmla="*/ 103285 h 184091"/>
                <a:gd name="connsiteX45" fmla="*/ 99956 w 476008"/>
                <a:gd name="connsiteY45" fmla="*/ 112012 h 184091"/>
                <a:gd name="connsiteX46" fmla="*/ 61405 w 476008"/>
                <a:gd name="connsiteY46" fmla="*/ 114649 h 184091"/>
                <a:gd name="connsiteX47" fmla="*/ 37169 w 476008"/>
                <a:gd name="connsiteY47" fmla="*/ 114649 h 184091"/>
                <a:gd name="connsiteX48" fmla="*/ 37169 w 476008"/>
                <a:gd name="connsiteY48" fmla="*/ 184091 h 184091"/>
                <a:gd name="connsiteX49" fmla="*/ 0 w 476008"/>
                <a:gd name="connsiteY49" fmla="*/ 184091 h 18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76008" h="184091">
                  <a:moveTo>
                    <a:pt x="208619" y="31142"/>
                  </a:moveTo>
                  <a:lnTo>
                    <a:pt x="208619" y="83381"/>
                  </a:lnTo>
                  <a:lnTo>
                    <a:pt x="228962" y="83381"/>
                  </a:lnTo>
                  <a:cubicBezTo>
                    <a:pt x="243613" y="83381"/>
                    <a:pt x="253407" y="82418"/>
                    <a:pt x="258347" y="80493"/>
                  </a:cubicBezTo>
                  <a:cubicBezTo>
                    <a:pt x="263286" y="78567"/>
                    <a:pt x="267158" y="75554"/>
                    <a:pt x="269962" y="71452"/>
                  </a:cubicBezTo>
                  <a:cubicBezTo>
                    <a:pt x="272767" y="67350"/>
                    <a:pt x="274169" y="62578"/>
                    <a:pt x="274169" y="57136"/>
                  </a:cubicBezTo>
                  <a:cubicBezTo>
                    <a:pt x="274169" y="50439"/>
                    <a:pt x="272202" y="44914"/>
                    <a:pt x="268267" y="40560"/>
                  </a:cubicBezTo>
                  <a:cubicBezTo>
                    <a:pt x="264332" y="36207"/>
                    <a:pt x="259351" y="33486"/>
                    <a:pt x="253324" y="32398"/>
                  </a:cubicBezTo>
                  <a:cubicBezTo>
                    <a:pt x="248887" y="31561"/>
                    <a:pt x="239971" y="31142"/>
                    <a:pt x="226576" y="31142"/>
                  </a:cubicBezTo>
                  <a:close/>
                  <a:moveTo>
                    <a:pt x="37169" y="31142"/>
                  </a:moveTo>
                  <a:lnTo>
                    <a:pt x="37169" y="83381"/>
                  </a:lnTo>
                  <a:lnTo>
                    <a:pt x="57512" y="83381"/>
                  </a:lnTo>
                  <a:cubicBezTo>
                    <a:pt x="72163" y="83381"/>
                    <a:pt x="81957" y="82418"/>
                    <a:pt x="86897" y="80493"/>
                  </a:cubicBezTo>
                  <a:cubicBezTo>
                    <a:pt x="91836" y="78567"/>
                    <a:pt x="95708" y="75554"/>
                    <a:pt x="98512" y="71452"/>
                  </a:cubicBezTo>
                  <a:cubicBezTo>
                    <a:pt x="101317" y="67350"/>
                    <a:pt x="102719" y="62578"/>
                    <a:pt x="102719" y="57136"/>
                  </a:cubicBezTo>
                  <a:cubicBezTo>
                    <a:pt x="102719" y="50439"/>
                    <a:pt x="100752" y="44914"/>
                    <a:pt x="96817" y="40560"/>
                  </a:cubicBezTo>
                  <a:cubicBezTo>
                    <a:pt x="92882" y="36207"/>
                    <a:pt x="87901" y="33486"/>
                    <a:pt x="81874" y="32398"/>
                  </a:cubicBezTo>
                  <a:cubicBezTo>
                    <a:pt x="77437" y="31561"/>
                    <a:pt x="68521" y="31142"/>
                    <a:pt x="55126" y="31142"/>
                  </a:cubicBezTo>
                  <a:close/>
                  <a:moveTo>
                    <a:pt x="329714" y="0"/>
                  </a:moveTo>
                  <a:lnTo>
                    <a:pt x="476008" y="0"/>
                  </a:lnTo>
                  <a:lnTo>
                    <a:pt x="476008" y="31142"/>
                  </a:lnTo>
                  <a:lnTo>
                    <a:pt x="421509" y="31142"/>
                  </a:lnTo>
                  <a:lnTo>
                    <a:pt x="421509" y="184091"/>
                  </a:lnTo>
                  <a:lnTo>
                    <a:pt x="384339" y="184091"/>
                  </a:lnTo>
                  <a:lnTo>
                    <a:pt x="384339" y="31142"/>
                  </a:lnTo>
                  <a:lnTo>
                    <a:pt x="329714" y="31142"/>
                  </a:lnTo>
                  <a:close/>
                  <a:moveTo>
                    <a:pt x="171450" y="0"/>
                  </a:moveTo>
                  <a:lnTo>
                    <a:pt x="231097" y="0"/>
                  </a:lnTo>
                  <a:cubicBezTo>
                    <a:pt x="253700" y="0"/>
                    <a:pt x="268434" y="921"/>
                    <a:pt x="275299" y="2763"/>
                  </a:cubicBezTo>
                  <a:cubicBezTo>
                    <a:pt x="285847" y="5525"/>
                    <a:pt x="294679" y="11532"/>
                    <a:pt x="301795" y="20783"/>
                  </a:cubicBezTo>
                  <a:cubicBezTo>
                    <a:pt x="308911" y="30033"/>
                    <a:pt x="312469" y="41984"/>
                    <a:pt x="312469" y="56634"/>
                  </a:cubicBezTo>
                  <a:cubicBezTo>
                    <a:pt x="312469" y="67936"/>
                    <a:pt x="310418" y="77437"/>
                    <a:pt x="306316" y="85139"/>
                  </a:cubicBezTo>
                  <a:cubicBezTo>
                    <a:pt x="302214" y="92841"/>
                    <a:pt x="297002" y="98889"/>
                    <a:pt x="290682" y="103285"/>
                  </a:cubicBezTo>
                  <a:cubicBezTo>
                    <a:pt x="284361" y="107680"/>
                    <a:pt x="277936" y="110589"/>
                    <a:pt x="271406" y="112012"/>
                  </a:cubicBezTo>
                  <a:cubicBezTo>
                    <a:pt x="262532" y="113770"/>
                    <a:pt x="249682" y="114649"/>
                    <a:pt x="232855" y="114649"/>
                  </a:cubicBezTo>
                  <a:lnTo>
                    <a:pt x="208619" y="114649"/>
                  </a:lnTo>
                  <a:lnTo>
                    <a:pt x="208619" y="184091"/>
                  </a:lnTo>
                  <a:lnTo>
                    <a:pt x="171450" y="184091"/>
                  </a:lnTo>
                  <a:close/>
                  <a:moveTo>
                    <a:pt x="0" y="0"/>
                  </a:moveTo>
                  <a:lnTo>
                    <a:pt x="59647" y="0"/>
                  </a:lnTo>
                  <a:cubicBezTo>
                    <a:pt x="82250" y="0"/>
                    <a:pt x="96984" y="921"/>
                    <a:pt x="103849" y="2763"/>
                  </a:cubicBezTo>
                  <a:cubicBezTo>
                    <a:pt x="114397" y="5525"/>
                    <a:pt x="123229" y="11532"/>
                    <a:pt x="130345" y="20783"/>
                  </a:cubicBezTo>
                  <a:cubicBezTo>
                    <a:pt x="137461" y="30033"/>
                    <a:pt x="141019" y="41984"/>
                    <a:pt x="141019" y="56634"/>
                  </a:cubicBezTo>
                  <a:cubicBezTo>
                    <a:pt x="141019" y="67936"/>
                    <a:pt x="138968" y="77437"/>
                    <a:pt x="134866" y="85139"/>
                  </a:cubicBezTo>
                  <a:cubicBezTo>
                    <a:pt x="130764" y="92841"/>
                    <a:pt x="125552" y="98889"/>
                    <a:pt x="119232" y="103285"/>
                  </a:cubicBezTo>
                  <a:cubicBezTo>
                    <a:pt x="112911" y="107680"/>
                    <a:pt x="106486" y="110589"/>
                    <a:pt x="99956" y="112012"/>
                  </a:cubicBezTo>
                  <a:cubicBezTo>
                    <a:pt x="91082" y="113770"/>
                    <a:pt x="78232" y="114649"/>
                    <a:pt x="61405" y="114649"/>
                  </a:cubicBezTo>
                  <a:lnTo>
                    <a:pt x="37169" y="114649"/>
                  </a:lnTo>
                  <a:lnTo>
                    <a:pt x="37169" y="184091"/>
                  </a:lnTo>
                  <a:lnTo>
                    <a:pt x="0" y="184091"/>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 xmlns:a16="http://schemas.microsoft.com/office/drawing/2014/main" id="{9B1FA3CF-9802-4908-BF1F-FFF6919AFED7}"/>
                </a:ext>
              </a:extLst>
            </p:cNvPr>
            <p:cNvSpPr/>
            <p:nvPr/>
          </p:nvSpPr>
          <p:spPr>
            <a:xfrm>
              <a:off x="1095829" y="5851239"/>
              <a:ext cx="164495" cy="228600"/>
            </a:xfrm>
            <a:custGeom>
              <a:avLst/>
              <a:gdLst>
                <a:gd name="connsiteX0" fmla="*/ 0 w 164495"/>
                <a:gd name="connsiteY0" fmla="*/ 208038 h 212876"/>
                <a:gd name="connsiteX1" fmla="*/ 79828 w 164495"/>
                <a:gd name="connsiteY1" fmla="*/ 0 h 212876"/>
                <a:gd name="connsiteX2" fmla="*/ 164495 w 164495"/>
                <a:gd name="connsiteY2" fmla="*/ 212876 h 212876"/>
              </a:gdLst>
              <a:ahLst/>
              <a:cxnLst>
                <a:cxn ang="0">
                  <a:pos x="connsiteX0" y="connsiteY0"/>
                </a:cxn>
                <a:cxn ang="0">
                  <a:pos x="connsiteX1" y="connsiteY1"/>
                </a:cxn>
                <a:cxn ang="0">
                  <a:pos x="connsiteX2" y="connsiteY2"/>
                </a:cxn>
              </a:cxnLst>
              <a:rect l="l" t="t" r="r" b="b"/>
              <a:pathLst>
                <a:path w="164495" h="212876">
                  <a:moveTo>
                    <a:pt x="0" y="208038"/>
                  </a:moveTo>
                  <a:lnTo>
                    <a:pt x="79828" y="0"/>
                  </a:lnTo>
                  <a:lnTo>
                    <a:pt x="164495" y="212876"/>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 xmlns:a16="http://schemas.microsoft.com/office/drawing/2014/main" id="{D67BCD5F-023B-4928-A8BA-960BE01DD3FA}"/>
                </a:ext>
              </a:extLst>
            </p:cNvPr>
            <p:cNvSpPr/>
            <p:nvPr/>
          </p:nvSpPr>
          <p:spPr>
            <a:xfrm>
              <a:off x="1301554" y="5851239"/>
              <a:ext cx="101600" cy="228600"/>
            </a:xfrm>
            <a:custGeom>
              <a:avLst/>
              <a:gdLst>
                <a:gd name="connsiteX0" fmla="*/ 4838 w 101600"/>
                <a:gd name="connsiteY0" fmla="*/ 0 h 220133"/>
                <a:gd name="connsiteX1" fmla="*/ 0 w 101600"/>
                <a:gd name="connsiteY1" fmla="*/ 220133 h 220133"/>
                <a:gd name="connsiteX2" fmla="*/ 101600 w 101600"/>
                <a:gd name="connsiteY2" fmla="*/ 220133 h 220133"/>
              </a:gdLst>
              <a:ahLst/>
              <a:cxnLst>
                <a:cxn ang="0">
                  <a:pos x="connsiteX0" y="connsiteY0"/>
                </a:cxn>
                <a:cxn ang="0">
                  <a:pos x="connsiteX1" y="connsiteY1"/>
                </a:cxn>
                <a:cxn ang="0">
                  <a:pos x="connsiteX2" y="connsiteY2"/>
                </a:cxn>
              </a:cxnLst>
              <a:rect l="l" t="t" r="r" b="b"/>
              <a:pathLst>
                <a:path w="101600" h="220133">
                  <a:moveTo>
                    <a:pt x="4838" y="0"/>
                  </a:moveTo>
                  <a:lnTo>
                    <a:pt x="0" y="220133"/>
                  </a:lnTo>
                  <a:lnTo>
                    <a:pt x="101600" y="220133"/>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 xmlns:a16="http://schemas.microsoft.com/office/drawing/2014/main" id="{C9E83D94-2B8F-4267-A14B-28F4B1D232E9}"/>
                </a:ext>
              </a:extLst>
            </p:cNvPr>
            <p:cNvSpPr/>
            <p:nvPr/>
          </p:nvSpPr>
          <p:spPr>
            <a:xfrm>
              <a:off x="1444384" y="5851239"/>
              <a:ext cx="101600" cy="228600"/>
            </a:xfrm>
            <a:custGeom>
              <a:avLst/>
              <a:gdLst>
                <a:gd name="connsiteX0" fmla="*/ 4838 w 101600"/>
                <a:gd name="connsiteY0" fmla="*/ 0 h 220133"/>
                <a:gd name="connsiteX1" fmla="*/ 0 w 101600"/>
                <a:gd name="connsiteY1" fmla="*/ 220133 h 220133"/>
                <a:gd name="connsiteX2" fmla="*/ 101600 w 101600"/>
                <a:gd name="connsiteY2" fmla="*/ 220133 h 220133"/>
              </a:gdLst>
              <a:ahLst/>
              <a:cxnLst>
                <a:cxn ang="0">
                  <a:pos x="connsiteX0" y="connsiteY0"/>
                </a:cxn>
                <a:cxn ang="0">
                  <a:pos x="connsiteX1" y="connsiteY1"/>
                </a:cxn>
                <a:cxn ang="0">
                  <a:pos x="connsiteX2" y="connsiteY2"/>
                </a:cxn>
              </a:cxnLst>
              <a:rect l="l" t="t" r="r" b="b"/>
              <a:pathLst>
                <a:path w="101600" h="220133">
                  <a:moveTo>
                    <a:pt x="4838" y="0"/>
                  </a:moveTo>
                  <a:lnTo>
                    <a:pt x="0" y="220133"/>
                  </a:lnTo>
                  <a:lnTo>
                    <a:pt x="101600" y="220133"/>
                  </a:lnTo>
                </a:path>
              </a:pathLst>
            </a:cu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 xmlns:a16="http://schemas.microsoft.com/office/drawing/2014/main" id="{A09FB9A1-EA5C-4B9A-9354-78F7C28542B6}"/>
                </a:ext>
              </a:extLst>
            </p:cNvPr>
            <p:cNvSpPr/>
            <p:nvPr/>
          </p:nvSpPr>
          <p:spPr>
            <a:xfrm>
              <a:off x="2040716" y="6018447"/>
              <a:ext cx="200512" cy="61391"/>
            </a:xfrm>
            <a:custGeom>
              <a:avLst/>
              <a:gdLst>
                <a:gd name="connsiteX0" fmla="*/ 0 w 253314"/>
                <a:gd name="connsiteY0" fmla="*/ 61903 h 77558"/>
                <a:gd name="connsiteX1" fmla="*/ 14375 w 253314"/>
                <a:gd name="connsiteY1" fmla="*/ 61903 h 77558"/>
                <a:gd name="connsiteX2" fmla="*/ 14375 w 253314"/>
                <a:gd name="connsiteY2" fmla="*/ 76279 h 77558"/>
                <a:gd name="connsiteX3" fmla="*/ 0 w 253314"/>
                <a:gd name="connsiteY3" fmla="*/ 76279 h 77558"/>
                <a:gd name="connsiteX4" fmla="*/ 138233 w 253314"/>
                <a:gd name="connsiteY4" fmla="*/ 12944 h 77558"/>
                <a:gd name="connsiteX5" fmla="*/ 123141 w 253314"/>
                <a:gd name="connsiteY5" fmla="*/ 19364 h 77558"/>
                <a:gd name="connsiteX6" fmla="*/ 117411 w 253314"/>
                <a:gd name="connsiteY6" fmla="*/ 38728 h 77558"/>
                <a:gd name="connsiteX7" fmla="*/ 123294 w 253314"/>
                <a:gd name="connsiteY7" fmla="*/ 58041 h 77558"/>
                <a:gd name="connsiteX8" fmla="*/ 138233 w 253314"/>
                <a:gd name="connsiteY8" fmla="*/ 64615 h 77558"/>
                <a:gd name="connsiteX9" fmla="*/ 153095 w 253314"/>
                <a:gd name="connsiteY9" fmla="*/ 58092 h 77558"/>
                <a:gd name="connsiteX10" fmla="*/ 158902 w 253314"/>
                <a:gd name="connsiteY10" fmla="*/ 38523 h 77558"/>
                <a:gd name="connsiteX11" fmla="*/ 153248 w 253314"/>
                <a:gd name="connsiteY11" fmla="*/ 19287 h 77558"/>
                <a:gd name="connsiteX12" fmla="*/ 138233 w 253314"/>
                <a:gd name="connsiteY12" fmla="*/ 12944 h 77558"/>
                <a:gd name="connsiteX13" fmla="*/ 180872 w 253314"/>
                <a:gd name="connsiteY13" fmla="*/ 1279 h 77558"/>
                <a:gd name="connsiteX14" fmla="*/ 203536 w 253314"/>
                <a:gd name="connsiteY14" fmla="*/ 1279 h 77558"/>
                <a:gd name="connsiteX15" fmla="*/ 217144 w 253314"/>
                <a:gd name="connsiteY15" fmla="*/ 52439 h 77558"/>
                <a:gd name="connsiteX16" fmla="*/ 230599 w 253314"/>
                <a:gd name="connsiteY16" fmla="*/ 1279 h 77558"/>
                <a:gd name="connsiteX17" fmla="*/ 253314 w 253314"/>
                <a:gd name="connsiteY17" fmla="*/ 1279 h 77558"/>
                <a:gd name="connsiteX18" fmla="*/ 253314 w 253314"/>
                <a:gd name="connsiteY18" fmla="*/ 76279 h 77558"/>
                <a:gd name="connsiteX19" fmla="*/ 239245 w 253314"/>
                <a:gd name="connsiteY19" fmla="*/ 76279 h 77558"/>
                <a:gd name="connsiteX20" fmla="*/ 239245 w 253314"/>
                <a:gd name="connsiteY20" fmla="*/ 17241 h 77558"/>
                <a:gd name="connsiteX21" fmla="*/ 224358 w 253314"/>
                <a:gd name="connsiteY21" fmla="*/ 76279 h 77558"/>
                <a:gd name="connsiteX22" fmla="*/ 209778 w 253314"/>
                <a:gd name="connsiteY22" fmla="*/ 76279 h 77558"/>
                <a:gd name="connsiteX23" fmla="*/ 194941 w 253314"/>
                <a:gd name="connsiteY23" fmla="*/ 17241 h 77558"/>
                <a:gd name="connsiteX24" fmla="*/ 194941 w 253314"/>
                <a:gd name="connsiteY24" fmla="*/ 76279 h 77558"/>
                <a:gd name="connsiteX25" fmla="*/ 180872 w 253314"/>
                <a:gd name="connsiteY25" fmla="*/ 76279 h 77558"/>
                <a:gd name="connsiteX26" fmla="*/ 138080 w 253314"/>
                <a:gd name="connsiteY26" fmla="*/ 0 h 77558"/>
                <a:gd name="connsiteX27" fmla="*/ 164606 w 253314"/>
                <a:gd name="connsiteY27" fmla="*/ 10283 h 77558"/>
                <a:gd name="connsiteX28" fmla="*/ 174556 w 253314"/>
                <a:gd name="connsiteY28" fmla="*/ 38882 h 77558"/>
                <a:gd name="connsiteX29" fmla="*/ 164683 w 253314"/>
                <a:gd name="connsiteY29" fmla="*/ 67301 h 77558"/>
                <a:gd name="connsiteX30" fmla="*/ 138284 w 253314"/>
                <a:gd name="connsiteY30" fmla="*/ 77558 h 77558"/>
                <a:gd name="connsiteX31" fmla="*/ 111681 w 253314"/>
                <a:gd name="connsiteY31" fmla="*/ 67352 h 77558"/>
                <a:gd name="connsiteX32" fmla="*/ 101807 w 253314"/>
                <a:gd name="connsiteY32" fmla="*/ 39240 h 77558"/>
                <a:gd name="connsiteX33" fmla="*/ 105235 w 253314"/>
                <a:gd name="connsiteY33" fmla="*/ 20004 h 77558"/>
                <a:gd name="connsiteX34" fmla="*/ 112218 w 253314"/>
                <a:gd name="connsiteY34" fmla="*/ 9721 h 77558"/>
                <a:gd name="connsiteX35" fmla="*/ 121913 w 253314"/>
                <a:gd name="connsiteY35" fmla="*/ 2967 h 77558"/>
                <a:gd name="connsiteX36" fmla="*/ 138080 w 253314"/>
                <a:gd name="connsiteY36" fmla="*/ 0 h 77558"/>
                <a:gd name="connsiteX37" fmla="*/ 61112 w 253314"/>
                <a:gd name="connsiteY37" fmla="*/ 0 h 77558"/>
                <a:gd name="connsiteX38" fmla="*/ 83469 w 253314"/>
                <a:gd name="connsiteY38" fmla="*/ 8135 h 77558"/>
                <a:gd name="connsiteX39" fmla="*/ 91143 w 253314"/>
                <a:gd name="connsiteY39" fmla="*/ 21948 h 77558"/>
                <a:gd name="connsiteX40" fmla="*/ 76153 w 253314"/>
                <a:gd name="connsiteY40" fmla="*/ 25529 h 77558"/>
                <a:gd name="connsiteX41" fmla="*/ 70602 w 253314"/>
                <a:gd name="connsiteY41" fmla="*/ 16320 h 77558"/>
                <a:gd name="connsiteX42" fmla="*/ 60345 w 253314"/>
                <a:gd name="connsiteY42" fmla="*/ 12944 h 77558"/>
                <a:gd name="connsiteX43" fmla="*/ 46813 w 253314"/>
                <a:gd name="connsiteY43" fmla="*/ 18929 h 77558"/>
                <a:gd name="connsiteX44" fmla="*/ 41620 w 253314"/>
                <a:gd name="connsiteY44" fmla="*/ 38319 h 77558"/>
                <a:gd name="connsiteX45" fmla="*/ 46736 w 253314"/>
                <a:gd name="connsiteY45" fmla="*/ 58578 h 77558"/>
                <a:gd name="connsiteX46" fmla="*/ 60038 w 253314"/>
                <a:gd name="connsiteY46" fmla="*/ 64615 h 77558"/>
                <a:gd name="connsiteX47" fmla="*/ 70423 w 253314"/>
                <a:gd name="connsiteY47" fmla="*/ 60778 h 77558"/>
                <a:gd name="connsiteX48" fmla="*/ 76665 w 253314"/>
                <a:gd name="connsiteY48" fmla="*/ 48704 h 77558"/>
                <a:gd name="connsiteX49" fmla="*/ 91348 w 253314"/>
                <a:gd name="connsiteY49" fmla="*/ 53360 h 77558"/>
                <a:gd name="connsiteX50" fmla="*/ 80118 w 253314"/>
                <a:gd name="connsiteY50" fmla="*/ 71598 h 77558"/>
                <a:gd name="connsiteX51" fmla="*/ 60191 w 253314"/>
                <a:gd name="connsiteY51" fmla="*/ 77558 h 77558"/>
                <a:gd name="connsiteX52" fmla="*/ 35635 w 253314"/>
                <a:gd name="connsiteY52" fmla="*/ 67352 h 77558"/>
                <a:gd name="connsiteX53" fmla="*/ 26017 w 253314"/>
                <a:gd name="connsiteY53" fmla="*/ 39444 h 77558"/>
                <a:gd name="connsiteX54" fmla="*/ 35686 w 253314"/>
                <a:gd name="connsiteY54" fmla="*/ 10360 h 77558"/>
                <a:gd name="connsiteX55" fmla="*/ 61112 w 253314"/>
                <a:gd name="connsiteY55" fmla="*/ 0 h 77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53314" h="77558">
                  <a:moveTo>
                    <a:pt x="0" y="61903"/>
                  </a:moveTo>
                  <a:lnTo>
                    <a:pt x="14375" y="61903"/>
                  </a:lnTo>
                  <a:lnTo>
                    <a:pt x="14375" y="76279"/>
                  </a:lnTo>
                  <a:lnTo>
                    <a:pt x="0" y="76279"/>
                  </a:lnTo>
                  <a:close/>
                  <a:moveTo>
                    <a:pt x="138233" y="12944"/>
                  </a:moveTo>
                  <a:cubicBezTo>
                    <a:pt x="131992" y="12944"/>
                    <a:pt x="126961" y="15084"/>
                    <a:pt x="123141" y="19364"/>
                  </a:cubicBezTo>
                  <a:cubicBezTo>
                    <a:pt x="119321" y="23644"/>
                    <a:pt x="117411" y="30099"/>
                    <a:pt x="117411" y="38728"/>
                  </a:cubicBezTo>
                  <a:cubicBezTo>
                    <a:pt x="117411" y="47221"/>
                    <a:pt x="119372" y="53658"/>
                    <a:pt x="123294" y="58041"/>
                  </a:cubicBezTo>
                  <a:cubicBezTo>
                    <a:pt x="127217" y="62423"/>
                    <a:pt x="132196" y="64615"/>
                    <a:pt x="138233" y="64615"/>
                  </a:cubicBezTo>
                  <a:cubicBezTo>
                    <a:pt x="144270" y="64615"/>
                    <a:pt x="149224" y="62441"/>
                    <a:pt x="153095" y="58092"/>
                  </a:cubicBezTo>
                  <a:cubicBezTo>
                    <a:pt x="156966" y="53743"/>
                    <a:pt x="158902" y="47221"/>
                    <a:pt x="158902" y="38523"/>
                  </a:cubicBezTo>
                  <a:cubicBezTo>
                    <a:pt x="158902" y="29929"/>
                    <a:pt x="157017" y="23517"/>
                    <a:pt x="153248" y="19287"/>
                  </a:cubicBezTo>
                  <a:cubicBezTo>
                    <a:pt x="149480" y="15058"/>
                    <a:pt x="144475" y="12944"/>
                    <a:pt x="138233" y="12944"/>
                  </a:cubicBezTo>
                  <a:close/>
                  <a:moveTo>
                    <a:pt x="180872" y="1279"/>
                  </a:moveTo>
                  <a:lnTo>
                    <a:pt x="203536" y="1279"/>
                  </a:lnTo>
                  <a:lnTo>
                    <a:pt x="217144" y="52439"/>
                  </a:lnTo>
                  <a:lnTo>
                    <a:pt x="230599" y="1279"/>
                  </a:lnTo>
                  <a:lnTo>
                    <a:pt x="253314" y="1279"/>
                  </a:lnTo>
                  <a:lnTo>
                    <a:pt x="253314" y="76279"/>
                  </a:lnTo>
                  <a:lnTo>
                    <a:pt x="239245" y="76279"/>
                  </a:lnTo>
                  <a:lnTo>
                    <a:pt x="239245" y="17241"/>
                  </a:lnTo>
                  <a:lnTo>
                    <a:pt x="224358" y="76279"/>
                  </a:lnTo>
                  <a:lnTo>
                    <a:pt x="209778" y="76279"/>
                  </a:lnTo>
                  <a:lnTo>
                    <a:pt x="194941" y="17241"/>
                  </a:lnTo>
                  <a:lnTo>
                    <a:pt x="194941" y="76279"/>
                  </a:lnTo>
                  <a:lnTo>
                    <a:pt x="180872" y="76279"/>
                  </a:lnTo>
                  <a:close/>
                  <a:moveTo>
                    <a:pt x="138080" y="0"/>
                  </a:moveTo>
                  <a:cubicBezTo>
                    <a:pt x="149130" y="0"/>
                    <a:pt x="157972" y="3428"/>
                    <a:pt x="164606" y="10283"/>
                  </a:cubicBezTo>
                  <a:cubicBezTo>
                    <a:pt x="171240" y="17139"/>
                    <a:pt x="174556" y="26671"/>
                    <a:pt x="174556" y="38882"/>
                  </a:cubicBezTo>
                  <a:cubicBezTo>
                    <a:pt x="174556" y="50989"/>
                    <a:pt x="171265" y="60462"/>
                    <a:pt x="164683" y="67301"/>
                  </a:cubicBezTo>
                  <a:cubicBezTo>
                    <a:pt x="158100" y="74139"/>
                    <a:pt x="149301" y="77558"/>
                    <a:pt x="138284" y="77558"/>
                  </a:cubicBezTo>
                  <a:cubicBezTo>
                    <a:pt x="127131" y="77558"/>
                    <a:pt x="118264" y="74156"/>
                    <a:pt x="111681" y="67352"/>
                  </a:cubicBezTo>
                  <a:cubicBezTo>
                    <a:pt x="105099" y="60548"/>
                    <a:pt x="101807" y="51177"/>
                    <a:pt x="101807" y="39240"/>
                  </a:cubicBezTo>
                  <a:cubicBezTo>
                    <a:pt x="101807" y="31600"/>
                    <a:pt x="102950" y="25188"/>
                    <a:pt x="105235" y="20004"/>
                  </a:cubicBezTo>
                  <a:cubicBezTo>
                    <a:pt x="106940" y="16184"/>
                    <a:pt x="109268" y="12756"/>
                    <a:pt x="112218" y="9721"/>
                  </a:cubicBezTo>
                  <a:cubicBezTo>
                    <a:pt x="115169" y="6685"/>
                    <a:pt x="118400" y="4434"/>
                    <a:pt x="121913" y="2967"/>
                  </a:cubicBezTo>
                  <a:cubicBezTo>
                    <a:pt x="126586" y="989"/>
                    <a:pt x="131975" y="0"/>
                    <a:pt x="138080" y="0"/>
                  </a:cubicBezTo>
                  <a:close/>
                  <a:moveTo>
                    <a:pt x="61112" y="0"/>
                  </a:moveTo>
                  <a:cubicBezTo>
                    <a:pt x="70287" y="0"/>
                    <a:pt x="77739" y="2712"/>
                    <a:pt x="83469" y="8135"/>
                  </a:cubicBezTo>
                  <a:cubicBezTo>
                    <a:pt x="86880" y="11341"/>
                    <a:pt x="89438" y="15945"/>
                    <a:pt x="91143" y="21948"/>
                  </a:cubicBezTo>
                  <a:lnTo>
                    <a:pt x="76153" y="25529"/>
                  </a:lnTo>
                  <a:cubicBezTo>
                    <a:pt x="75266" y="21641"/>
                    <a:pt x="73416" y="18571"/>
                    <a:pt x="70602" y="16320"/>
                  </a:cubicBezTo>
                  <a:cubicBezTo>
                    <a:pt x="67788" y="14069"/>
                    <a:pt x="64369" y="12944"/>
                    <a:pt x="60345" y="12944"/>
                  </a:cubicBezTo>
                  <a:cubicBezTo>
                    <a:pt x="54785" y="12944"/>
                    <a:pt x="50275" y="14939"/>
                    <a:pt x="46813" y="18929"/>
                  </a:cubicBezTo>
                  <a:cubicBezTo>
                    <a:pt x="43351" y="22920"/>
                    <a:pt x="41620" y="29383"/>
                    <a:pt x="41620" y="38319"/>
                  </a:cubicBezTo>
                  <a:cubicBezTo>
                    <a:pt x="41620" y="47800"/>
                    <a:pt x="43326" y="54553"/>
                    <a:pt x="46736" y="58578"/>
                  </a:cubicBezTo>
                  <a:cubicBezTo>
                    <a:pt x="50147" y="62603"/>
                    <a:pt x="54581" y="64615"/>
                    <a:pt x="60038" y="64615"/>
                  </a:cubicBezTo>
                  <a:cubicBezTo>
                    <a:pt x="64062" y="64615"/>
                    <a:pt x="67524" y="63336"/>
                    <a:pt x="70423" y="60778"/>
                  </a:cubicBezTo>
                  <a:cubicBezTo>
                    <a:pt x="73322" y="58220"/>
                    <a:pt x="75403" y="54195"/>
                    <a:pt x="76665" y="48704"/>
                  </a:cubicBezTo>
                  <a:lnTo>
                    <a:pt x="91348" y="53360"/>
                  </a:lnTo>
                  <a:cubicBezTo>
                    <a:pt x="89097" y="61545"/>
                    <a:pt x="85353" y="67625"/>
                    <a:pt x="80118" y="71598"/>
                  </a:cubicBezTo>
                  <a:cubicBezTo>
                    <a:pt x="74883" y="75572"/>
                    <a:pt x="68240" y="77558"/>
                    <a:pt x="60191" y="77558"/>
                  </a:cubicBezTo>
                  <a:cubicBezTo>
                    <a:pt x="50232" y="77558"/>
                    <a:pt x="42047" y="74156"/>
                    <a:pt x="35635" y="67352"/>
                  </a:cubicBezTo>
                  <a:cubicBezTo>
                    <a:pt x="29223" y="60548"/>
                    <a:pt x="26017" y="51245"/>
                    <a:pt x="26017" y="39444"/>
                  </a:cubicBezTo>
                  <a:cubicBezTo>
                    <a:pt x="26017" y="26961"/>
                    <a:pt x="29240" y="17267"/>
                    <a:pt x="35686" y="10360"/>
                  </a:cubicBezTo>
                  <a:cubicBezTo>
                    <a:pt x="42132" y="3453"/>
                    <a:pt x="50607" y="0"/>
                    <a:pt x="6111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sp>
        <p:nvSpPr>
          <p:cNvPr id="21" name="TextBox 20">
            <a:extLst>
              <a:ext uri="{FF2B5EF4-FFF2-40B4-BE49-F238E27FC236}">
                <a16:creationId xmlns="" xmlns:a16="http://schemas.microsoft.com/office/drawing/2014/main" id="{93AEA043-746F-4334-A00A-A4587B060237}"/>
              </a:ext>
            </a:extLst>
          </p:cNvPr>
          <p:cNvSpPr txBox="1"/>
          <p:nvPr/>
        </p:nvSpPr>
        <p:spPr>
          <a:xfrm>
            <a:off x="7614303" y="73700"/>
            <a:ext cx="4503634" cy="2862322"/>
          </a:xfrm>
          <a:prstGeom prst="rect">
            <a:avLst/>
          </a:prstGeom>
          <a:noFill/>
        </p:spPr>
        <p:txBody>
          <a:bodyPr wrap="square" rtlCol="0" anchor="ctr">
            <a:spAutoFit/>
          </a:bodyPr>
          <a:lstStyle/>
          <a:p>
            <a:r>
              <a:rPr lang="en-US" sz="3600" b="1" dirty="0" smtClean="0">
                <a:solidFill>
                  <a:schemeClr val="bg1"/>
                </a:solidFill>
                <a:latin typeface="Times New Roman" panose="02020603050405020304" pitchFamily="18" charset="0"/>
                <a:cs typeface="Times New Roman" panose="02020603050405020304" pitchFamily="18" charset="0"/>
              </a:rPr>
              <a:t>DETECTION AND MITIGATION OF NDP ATTACK FOR AMI DEVICES IN SMART GRID </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 xmlns:a16="http://schemas.microsoft.com/office/drawing/2014/main" id="{7DC83D12-1353-440F-A5DC-1ACD4C118187}"/>
              </a:ext>
            </a:extLst>
          </p:cNvPr>
          <p:cNvSpPr txBox="1"/>
          <p:nvPr/>
        </p:nvSpPr>
        <p:spPr>
          <a:xfrm>
            <a:off x="8229600" y="3658232"/>
            <a:ext cx="3681953" cy="3108543"/>
          </a:xfrm>
          <a:prstGeom prst="rect">
            <a:avLst/>
          </a:prstGeom>
          <a:noFill/>
        </p:spPr>
        <p:txBody>
          <a:bodyPr wrap="square" rtlCol="0" anchor="ctr">
            <a:spAutoFit/>
          </a:bodyPr>
          <a:lstStyle/>
          <a:p>
            <a:r>
              <a:rPr lang="en-US" altLang="ko-KR" sz="2800" b="1" dirty="0" smtClean="0">
                <a:solidFill>
                  <a:schemeClr val="bg1"/>
                </a:solidFill>
                <a:latin typeface="Times New Roman" panose="02020603050405020304" pitchFamily="18" charset="0"/>
                <a:cs typeface="Times New Roman" panose="02020603050405020304" pitchFamily="18" charset="0"/>
              </a:rPr>
              <a:t>Presented by :</a:t>
            </a:r>
          </a:p>
          <a:p>
            <a:r>
              <a:rPr lang="en-US" altLang="ko-KR" sz="2800" dirty="0" err="1" smtClean="0">
                <a:solidFill>
                  <a:schemeClr val="bg1"/>
                </a:solidFill>
                <a:latin typeface="Times New Roman" panose="02020603050405020304" pitchFamily="18" charset="0"/>
                <a:cs typeface="Times New Roman" panose="02020603050405020304" pitchFamily="18" charset="0"/>
              </a:rPr>
              <a:t>Purbasha</a:t>
            </a:r>
            <a:r>
              <a:rPr lang="en-US" altLang="ko-KR" sz="2800" dirty="0" smtClean="0">
                <a:solidFill>
                  <a:schemeClr val="bg1"/>
                </a:solidFill>
                <a:latin typeface="Times New Roman" panose="02020603050405020304" pitchFamily="18" charset="0"/>
                <a:cs typeface="Times New Roman" panose="02020603050405020304" pitchFamily="18" charset="0"/>
              </a:rPr>
              <a:t> Chowdhury</a:t>
            </a:r>
          </a:p>
          <a:p>
            <a:r>
              <a:rPr lang="en-US" altLang="ko-KR" sz="2800" dirty="0" err="1" smtClean="0">
                <a:solidFill>
                  <a:schemeClr val="bg1"/>
                </a:solidFill>
                <a:latin typeface="Times New Roman" panose="02020603050405020304" pitchFamily="18" charset="0"/>
                <a:cs typeface="Times New Roman" panose="02020603050405020304" pitchFamily="18" charset="0"/>
              </a:rPr>
              <a:t>Sona</a:t>
            </a:r>
            <a:r>
              <a:rPr lang="en-US" altLang="ko-KR" sz="2800" dirty="0" smtClean="0">
                <a:solidFill>
                  <a:schemeClr val="bg1"/>
                </a:solidFill>
                <a:latin typeface="Times New Roman" panose="02020603050405020304" pitchFamily="18" charset="0"/>
                <a:cs typeface="Times New Roman" panose="02020603050405020304" pitchFamily="18" charset="0"/>
              </a:rPr>
              <a:t> Shaw</a:t>
            </a:r>
          </a:p>
          <a:p>
            <a:r>
              <a:rPr lang="en-US" altLang="ko-KR" sz="2800" dirty="0" err="1" smtClean="0">
                <a:solidFill>
                  <a:schemeClr val="bg1"/>
                </a:solidFill>
                <a:latin typeface="Times New Roman" panose="02020603050405020304" pitchFamily="18" charset="0"/>
                <a:cs typeface="Times New Roman" panose="02020603050405020304" pitchFamily="18" charset="0"/>
              </a:rPr>
              <a:t>Premansu</a:t>
            </a:r>
            <a:r>
              <a:rPr lang="en-US" altLang="ko-KR" sz="2800" dirty="0" smtClean="0">
                <a:solidFill>
                  <a:schemeClr val="bg1"/>
                </a:solidFill>
                <a:latin typeface="Times New Roman" panose="02020603050405020304" pitchFamily="18" charset="0"/>
                <a:cs typeface="Times New Roman" panose="02020603050405020304" pitchFamily="18" charset="0"/>
              </a:rPr>
              <a:t> </a:t>
            </a:r>
            <a:r>
              <a:rPr lang="en-US" altLang="ko-KR" sz="2800" dirty="0" err="1" smtClean="0">
                <a:solidFill>
                  <a:schemeClr val="bg1"/>
                </a:solidFill>
                <a:latin typeface="Times New Roman" panose="02020603050405020304" pitchFamily="18" charset="0"/>
                <a:cs typeface="Times New Roman" panose="02020603050405020304" pitchFamily="18" charset="0"/>
              </a:rPr>
              <a:t>Kar</a:t>
            </a:r>
            <a:endParaRPr lang="en-US" altLang="ko-KR" sz="2800" dirty="0" smtClean="0">
              <a:solidFill>
                <a:schemeClr val="bg1"/>
              </a:solidFill>
              <a:latin typeface="Times New Roman" panose="02020603050405020304" pitchFamily="18" charset="0"/>
              <a:cs typeface="Times New Roman" panose="02020603050405020304" pitchFamily="18" charset="0"/>
            </a:endParaRPr>
          </a:p>
          <a:p>
            <a:endParaRPr lang="en-US" altLang="ko-KR" sz="2800" dirty="0">
              <a:solidFill>
                <a:schemeClr val="bg1"/>
              </a:solidFill>
              <a:latin typeface="Times New Roman" panose="02020603050405020304" pitchFamily="18" charset="0"/>
              <a:cs typeface="Times New Roman" panose="02020603050405020304" pitchFamily="18" charset="0"/>
            </a:endParaRPr>
          </a:p>
          <a:p>
            <a:r>
              <a:rPr lang="en-US" altLang="ko-KR" sz="2800" b="1" dirty="0" smtClean="0">
                <a:solidFill>
                  <a:schemeClr val="bg1"/>
                </a:solidFill>
                <a:latin typeface="Times New Roman" panose="02020603050405020304" pitchFamily="18" charset="0"/>
                <a:cs typeface="Times New Roman" panose="02020603050405020304" pitchFamily="18" charset="0"/>
              </a:rPr>
              <a:t>Guided under : </a:t>
            </a:r>
          </a:p>
          <a:p>
            <a:r>
              <a:rPr lang="en-US" altLang="ko-KR" sz="2800" dirty="0" err="1">
                <a:solidFill>
                  <a:schemeClr val="bg1"/>
                </a:solidFill>
                <a:latin typeface="Times New Roman" panose="02020603050405020304" pitchFamily="18" charset="0"/>
                <a:cs typeface="Times New Roman" panose="02020603050405020304" pitchFamily="18" charset="0"/>
              </a:rPr>
              <a:t>Dr.Nabendu</a:t>
            </a:r>
            <a:r>
              <a:rPr lang="en-US" altLang="ko-KR" sz="2800" dirty="0">
                <a:solidFill>
                  <a:schemeClr val="bg1"/>
                </a:solidFill>
                <a:latin typeface="Times New Roman" panose="02020603050405020304" pitchFamily="18" charset="0"/>
                <a:cs typeface="Times New Roman" panose="02020603050405020304" pitchFamily="18" charset="0"/>
              </a:rPr>
              <a:t> </a:t>
            </a:r>
            <a:r>
              <a:rPr lang="en-US" altLang="ko-KR" sz="2800" dirty="0" err="1">
                <a:solidFill>
                  <a:schemeClr val="bg1"/>
                </a:solidFill>
                <a:latin typeface="Times New Roman" panose="02020603050405020304" pitchFamily="18" charset="0"/>
                <a:cs typeface="Times New Roman" panose="02020603050405020304" pitchFamily="18" charset="0"/>
              </a:rPr>
              <a:t>Chaki</a:t>
            </a:r>
            <a:endParaRPr lang="ko-KR" altLang="en-US" sz="2800" dirty="0">
              <a:solidFill>
                <a:schemeClr val="bg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49073"/>
            <a:ext cx="6998235" cy="43747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0866850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print">
            <a:extLst>
              <a:ext uri="{28A0092B-C50C-407E-A947-70E740481C1C}">
                <a14:useLocalDpi xmlns:a14="http://schemas.microsoft.com/office/drawing/2010/main" val="0"/>
              </a:ext>
            </a:extLst>
          </a:blip>
          <a:srcRect l="663" t="15591" r="10784" b="623"/>
          <a:stretch/>
        </p:blipFill>
        <p:spPr>
          <a:xfrm>
            <a:off x="-3809" y="1063756"/>
            <a:ext cx="12187187" cy="5794244"/>
          </a:xfrm>
          <a:prstGeom prst="rect">
            <a:avLst/>
          </a:prstGeom>
        </p:spPr>
      </p:pic>
      <p:sp>
        <p:nvSpPr>
          <p:cNvPr id="4" name="Rectangle 3">
            <a:extLst>
              <a:ext uri="{FF2B5EF4-FFF2-40B4-BE49-F238E27FC236}">
                <a16:creationId xmlns="" xmlns:a16="http://schemas.microsoft.com/office/drawing/2014/main" id="{F85D84FB-B9AD-451C-B829-31C0171022DC}"/>
              </a:ext>
            </a:extLst>
          </p:cNvPr>
          <p:cNvSpPr/>
          <p:nvPr/>
        </p:nvSpPr>
        <p:spPr>
          <a:xfrm>
            <a:off x="-8622" y="8046"/>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endParaRPr>
          </a:p>
        </p:txBody>
      </p:sp>
      <p:sp>
        <p:nvSpPr>
          <p:cNvPr id="2" name="Text Placeholder 1"/>
          <p:cNvSpPr>
            <a:spLocks noGrp="1"/>
          </p:cNvSpPr>
          <p:nvPr>
            <p:ph type="body" sz="quarter" idx="10"/>
          </p:nvPr>
        </p:nvSpPr>
        <p:spPr/>
        <p:txBody>
          <a:bodyPr/>
          <a:lstStyle/>
          <a:p>
            <a:r>
              <a:rPr lang="en-US" sz="3600" b="1" dirty="0" smtClean="0">
                <a:solidFill>
                  <a:schemeClr val="bg1"/>
                </a:solidFill>
                <a:latin typeface="Times New Roman" panose="02020603050405020304" pitchFamily="18" charset="0"/>
                <a:cs typeface="Times New Roman" panose="02020603050405020304" pitchFamily="18" charset="0"/>
              </a:rPr>
              <a:t>ICMPv6 attacks</a:t>
            </a:r>
            <a:endParaRPr lang="en-US" sz="3600" dirty="0">
              <a:solidFill>
                <a:schemeClr val="bg1"/>
              </a:solidFill>
            </a:endParaRPr>
          </a:p>
        </p:txBody>
      </p:sp>
      <p:sp>
        <p:nvSpPr>
          <p:cNvPr id="5" name="Rectangular Callout 4"/>
          <p:cNvSpPr/>
          <p:nvPr/>
        </p:nvSpPr>
        <p:spPr>
          <a:xfrm>
            <a:off x="656924" y="1580912"/>
            <a:ext cx="5829601" cy="2819638"/>
          </a:xfrm>
          <a:prstGeom prst="wedgeRectCallout">
            <a:avLst>
              <a:gd name="adj1" fmla="val 63577"/>
              <a:gd name="adj2" fmla="val 59711"/>
            </a:avLst>
          </a:prstGeom>
          <a:solidFill>
            <a:schemeClr val="accent6">
              <a:lumMod val="50000"/>
            </a:schemeClr>
          </a:solidFill>
          <a:ln>
            <a:solidFill>
              <a:schemeClr val="tx1">
                <a:lumMod val="95000"/>
                <a:lumOff val="5000"/>
              </a:schemeClr>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latin typeface="Times New Roman" panose="02020603050405020304" pitchFamily="18" charset="0"/>
                <a:cs typeface="Times New Roman" panose="02020603050405020304" pitchFamily="18" charset="0"/>
              </a:rPr>
              <a:t>ICMPv6 attacks</a:t>
            </a:r>
          </a:p>
          <a:p>
            <a:pPr algn="ctr"/>
            <a:endParaRPr lang="en-US" sz="24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1" dirty="0" smtClean="0">
                <a:latin typeface="Times New Roman" panose="02020603050405020304" pitchFamily="18" charset="0"/>
                <a:cs typeface="Times New Roman" panose="02020603050405020304" pitchFamily="18" charset="0"/>
              </a:rPr>
              <a:t>ICMP sweep</a:t>
            </a:r>
          </a:p>
          <a:p>
            <a:pPr marL="342900" indent="-342900">
              <a:buFont typeface="Arial" panose="020B0604020202020204" pitchFamily="34" charset="0"/>
              <a:buChar char="•"/>
            </a:pPr>
            <a:r>
              <a:rPr lang="en-US" sz="2400" b="1" dirty="0" smtClean="0">
                <a:latin typeface="Times New Roman" panose="02020603050405020304" pitchFamily="18" charset="0"/>
                <a:cs typeface="Times New Roman" panose="02020603050405020304" pitchFamily="18" charset="0"/>
              </a:rPr>
              <a:t>Inverse Mapping</a:t>
            </a:r>
          </a:p>
          <a:p>
            <a:pPr marL="342900" indent="-342900">
              <a:buFont typeface="Arial" panose="020B0604020202020204" pitchFamily="34" charset="0"/>
              <a:buChar char="•"/>
            </a:pPr>
            <a:r>
              <a:rPr lang="en-US" sz="2400" b="1" dirty="0" smtClean="0">
                <a:latin typeface="Times New Roman" panose="02020603050405020304" pitchFamily="18" charset="0"/>
                <a:cs typeface="Times New Roman" panose="02020603050405020304" pitchFamily="18" charset="0"/>
              </a:rPr>
              <a:t>ICMP Route Redirect</a:t>
            </a:r>
          </a:p>
          <a:p>
            <a:pPr marL="342900" indent="-342900">
              <a:buFont typeface="Arial" panose="020B0604020202020204" pitchFamily="34" charset="0"/>
              <a:buChar char="•"/>
            </a:pPr>
            <a:r>
              <a:rPr lang="en-US" sz="2400" b="1" dirty="0" smtClean="0">
                <a:latin typeface="Times New Roman" panose="02020603050405020304" pitchFamily="18" charset="0"/>
                <a:cs typeface="Times New Roman" panose="02020603050405020304" pitchFamily="18" charset="0"/>
              </a:rPr>
              <a:t>ICMP Route Discovery Message attack</a:t>
            </a:r>
            <a:r>
              <a:rPr lang="en-US" sz="2000" dirty="0" smtClean="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p:txBody>
      </p:sp>
      <p:sp>
        <p:nvSpPr>
          <p:cNvPr id="6" name="Rectangular Callout 5"/>
          <p:cNvSpPr/>
          <p:nvPr/>
        </p:nvSpPr>
        <p:spPr>
          <a:xfrm>
            <a:off x="675974" y="1590437"/>
            <a:ext cx="5829601" cy="2314813"/>
          </a:xfrm>
          <a:prstGeom prst="wedgeRectCallout">
            <a:avLst>
              <a:gd name="adj1" fmla="val 63740"/>
              <a:gd name="adj2" fmla="val 54362"/>
            </a:avLst>
          </a:prstGeom>
          <a:solidFill>
            <a:schemeClr val="accent6">
              <a:lumMod val="50000"/>
            </a:schemeClr>
          </a:solidFill>
          <a:ln>
            <a:solidFill>
              <a:schemeClr val="tx1">
                <a:lumMod val="95000"/>
                <a:lumOff val="5000"/>
              </a:schemeClr>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latin typeface="Times New Roman" panose="02020603050405020304" pitchFamily="18" charset="0"/>
                <a:cs typeface="Times New Roman" panose="02020603050405020304" pitchFamily="18" charset="0"/>
              </a:rPr>
              <a:t>Unique ICMPv6 attacks</a:t>
            </a:r>
          </a:p>
          <a:p>
            <a:pPr algn="ctr"/>
            <a:endParaRPr lang="en-US" sz="24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1" dirty="0" smtClean="0">
                <a:latin typeface="Times New Roman" panose="02020603050405020304" pitchFamily="18" charset="0"/>
                <a:cs typeface="Times New Roman" panose="02020603050405020304" pitchFamily="18" charset="0"/>
              </a:rPr>
              <a:t>Man In The Middle attack (MITM)</a:t>
            </a:r>
          </a:p>
          <a:p>
            <a:pPr marL="342900" indent="-342900">
              <a:buFont typeface="Arial" panose="020B0604020202020204" pitchFamily="34" charset="0"/>
              <a:buChar char="•"/>
            </a:pPr>
            <a:r>
              <a:rPr lang="en-US" sz="2400" b="1" dirty="0" smtClean="0">
                <a:latin typeface="Times New Roman" panose="02020603050405020304" pitchFamily="18" charset="0"/>
                <a:cs typeface="Times New Roman" panose="02020603050405020304" pitchFamily="18" charset="0"/>
              </a:rPr>
              <a:t>Duplicate Address Detection (DAD)</a:t>
            </a:r>
          </a:p>
          <a:p>
            <a:pPr marL="342900" indent="-342900">
              <a:buFont typeface="Arial" panose="020B0604020202020204" pitchFamily="34" charset="0"/>
              <a:buChar char="•"/>
            </a:pPr>
            <a:r>
              <a:rPr lang="en-US" sz="2400" b="1" dirty="0" smtClean="0">
                <a:latin typeface="Times New Roman" panose="02020603050405020304" pitchFamily="18" charset="0"/>
                <a:cs typeface="Times New Roman" panose="02020603050405020304" pitchFamily="18" charset="0"/>
              </a:rPr>
              <a:t>Neighbor Discovery Protocol (NDP)</a:t>
            </a:r>
            <a:r>
              <a:rPr lang="en-US" sz="2000" dirty="0" smtClean="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p:txBody>
      </p:sp>
      <p:grpSp>
        <p:nvGrpSpPr>
          <p:cNvPr id="7" name="Group 26"/>
          <p:cNvGrpSpPr/>
          <p:nvPr/>
        </p:nvGrpSpPr>
        <p:grpSpPr>
          <a:xfrm>
            <a:off x="10935454" y="6352764"/>
            <a:ext cx="1192320" cy="437760"/>
            <a:chOff x="10944000" y="6404040"/>
            <a:chExt cx="1192320" cy="437760"/>
          </a:xfrm>
        </p:grpSpPr>
        <p:sp>
          <p:nvSpPr>
            <p:cNvPr id="8"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solidFill>
                    <a:schemeClr val="bg1"/>
                  </a:solidFill>
                  <a:latin typeface="Times New Roman" panose="02020603050405020304" pitchFamily="18" charset="0"/>
                  <a:cs typeface="Times New Roman" panose="02020603050405020304" pitchFamily="18" charset="0"/>
                </a:rPr>
                <a:t>25</a:t>
              </a:fld>
              <a:endParaRPr lang="en-IN" sz="1800" b="1" strike="noStrike" spc="-1">
                <a:solidFill>
                  <a:schemeClr val="bg1"/>
                </a:solidFill>
                <a:latin typeface="Times New Roman" panose="02020603050405020304" pitchFamily="18" charset="0"/>
                <a:cs typeface="Times New Roman" panose="02020603050405020304" pitchFamily="18" charset="0"/>
              </a:endParaRPr>
            </a:p>
          </p:txBody>
        </p:sp>
        <p:sp>
          <p:nvSpPr>
            <p:cNvPr id="9"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solidFill>
                    <a:schemeClr val="bg1"/>
                  </a:solidFill>
                  <a:latin typeface="Times New Roman" panose="02020603050405020304" pitchFamily="18" charset="0"/>
                  <a:cs typeface="Times New Roman" panose="02020603050405020304" pitchFamily="18" charset="0"/>
                </a:rPr>
                <a:t>10 </a:t>
              </a:r>
              <a:r>
                <a:rPr lang="en-IN" sz="1800" b="1" strike="noStrike" spc="-1" dirty="0" smtClean="0">
                  <a:solidFill>
                    <a:schemeClr val="bg1"/>
                  </a:solidFill>
                  <a:latin typeface="Times New Roman" panose="02020603050405020304" pitchFamily="18" charset="0"/>
                  <a:cs typeface="Times New Roman" panose="02020603050405020304" pitchFamily="18" charset="0"/>
                </a:rPr>
                <a:t> </a:t>
              </a:r>
              <a:r>
                <a:rPr lang="en-IN" sz="1800" b="1" strike="noStrike" spc="-1" dirty="0">
                  <a:solidFill>
                    <a:schemeClr val="bg1"/>
                  </a:solidFill>
                  <a:latin typeface="Times New Roman" panose="02020603050405020304" pitchFamily="18" charset="0"/>
                  <a:cs typeface="Times New Roman" panose="02020603050405020304" pitchFamily="18" charset="0"/>
                </a:rPr>
                <a:t>of</a:t>
              </a:r>
            </a:p>
          </p:txBody>
        </p:sp>
      </p:grpSp>
    </p:spTree>
    <p:extLst>
      <p:ext uri="{BB962C8B-B14F-4D97-AF65-F5344CB8AC3E}">
        <p14:creationId xmlns:p14="http://schemas.microsoft.com/office/powerpoint/2010/main" val="512675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xit" presetSubtype="8" fill="hold" grpId="1" nodeType="clickEffect">
                                  <p:stCondLst>
                                    <p:cond delay="0"/>
                                  </p:stCondLst>
                                  <p:childTnLst>
                                    <p:animEffect transition="out" filter="wipe(left)">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right)">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solidFill>
                  <a:schemeClr val="bg1"/>
                </a:solidFill>
              </a:rPr>
              <a:t>Our Team Style</a:t>
            </a:r>
          </a:p>
        </p:txBody>
      </p:sp>
      <p:sp>
        <p:nvSpPr>
          <p:cNvPr id="53" name="Rectangle 5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8" name="Text Placeholder 1">
            <a:extLst>
              <a:ext uri="{FF2B5EF4-FFF2-40B4-BE49-F238E27FC236}">
                <a16:creationId xmlns="" xmlns:a16="http://schemas.microsoft.com/office/drawing/2014/main" id="{206381AD-4C2B-4745-99B1-0BBCE6131A71}"/>
              </a:ext>
            </a:extLst>
          </p:cNvPr>
          <p:cNvSpPr txBox="1">
            <a:spLocks/>
          </p:cNvSpPr>
          <p:nvPr/>
        </p:nvSpPr>
        <p:spPr>
          <a:xfrm>
            <a:off x="323529" y="339509"/>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ICMPv6 NDP Protocol</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3" name="Flowchart: Alternate Process 2"/>
          <p:cNvSpPr/>
          <p:nvPr/>
        </p:nvSpPr>
        <p:spPr>
          <a:xfrm>
            <a:off x="3384135" y="2372847"/>
            <a:ext cx="5554766" cy="643119"/>
          </a:xfrm>
          <a:prstGeom prst="flowChartAlternateProcess">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Router Solicitation (RS) message</a:t>
            </a:r>
            <a:endParaRPr lang="en-US" dirty="0">
              <a:latin typeface="Times New Roman" panose="02020603050405020304" pitchFamily="18" charset="0"/>
              <a:cs typeface="Times New Roman" panose="02020603050405020304" pitchFamily="18" charset="0"/>
            </a:endParaRPr>
          </a:p>
        </p:txBody>
      </p:sp>
      <p:sp>
        <p:nvSpPr>
          <p:cNvPr id="29" name="Flowchart: Alternate Process 28"/>
          <p:cNvSpPr/>
          <p:nvPr/>
        </p:nvSpPr>
        <p:spPr>
          <a:xfrm>
            <a:off x="3384135" y="3261841"/>
            <a:ext cx="5554766" cy="643119"/>
          </a:xfrm>
          <a:prstGeom prst="flowChartAlternateProcess">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Router Advertisement (RA) message</a:t>
            </a:r>
            <a:endParaRPr lang="en-US" dirty="0">
              <a:latin typeface="Times New Roman" panose="02020603050405020304" pitchFamily="18" charset="0"/>
              <a:cs typeface="Times New Roman" panose="02020603050405020304" pitchFamily="18" charset="0"/>
            </a:endParaRPr>
          </a:p>
        </p:txBody>
      </p:sp>
      <p:sp>
        <p:nvSpPr>
          <p:cNvPr id="30" name="Flowchart: Alternate Process 29"/>
          <p:cNvSpPr/>
          <p:nvPr/>
        </p:nvSpPr>
        <p:spPr>
          <a:xfrm>
            <a:off x="3384135" y="4234168"/>
            <a:ext cx="5554766" cy="643119"/>
          </a:xfrm>
          <a:prstGeom prst="flowChartAlternateProcess">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Neighbor Solicitation (NS) message</a:t>
            </a:r>
            <a:endParaRPr lang="en-US" dirty="0">
              <a:latin typeface="Times New Roman" panose="02020603050405020304" pitchFamily="18" charset="0"/>
              <a:cs typeface="Times New Roman" panose="02020603050405020304" pitchFamily="18" charset="0"/>
            </a:endParaRPr>
          </a:p>
        </p:txBody>
      </p:sp>
      <p:sp>
        <p:nvSpPr>
          <p:cNvPr id="31" name="Flowchart: Alternate Process 30"/>
          <p:cNvSpPr/>
          <p:nvPr/>
        </p:nvSpPr>
        <p:spPr>
          <a:xfrm>
            <a:off x="3384135" y="5176564"/>
            <a:ext cx="5554766" cy="643119"/>
          </a:xfrm>
          <a:prstGeom prst="flowChartAlternateProcess">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Neighbor Advertisement (NA) message</a:t>
            </a:r>
            <a:endParaRPr lang="en-US" dirty="0">
              <a:latin typeface="Times New Roman" panose="02020603050405020304" pitchFamily="18" charset="0"/>
              <a:cs typeface="Times New Roman" panose="02020603050405020304" pitchFamily="18" charset="0"/>
            </a:endParaRPr>
          </a:p>
        </p:txBody>
      </p:sp>
      <p:sp>
        <p:nvSpPr>
          <p:cNvPr id="32" name="Flowchart: Alternate Process 31"/>
          <p:cNvSpPr/>
          <p:nvPr/>
        </p:nvSpPr>
        <p:spPr>
          <a:xfrm>
            <a:off x="3384135" y="6072446"/>
            <a:ext cx="5554766" cy="643119"/>
          </a:xfrm>
          <a:prstGeom prst="flowChartAlternateProcess">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Router Redirect (RR) message</a:t>
            </a:r>
            <a:endParaRPr lang="en-US" dirty="0">
              <a:latin typeface="Times New Roman" panose="02020603050405020304" pitchFamily="18" charset="0"/>
              <a:cs typeface="Times New Roman" panose="02020603050405020304" pitchFamily="18" charset="0"/>
            </a:endParaRPr>
          </a:p>
        </p:txBody>
      </p:sp>
      <p:grpSp>
        <p:nvGrpSpPr>
          <p:cNvPr id="5" name="Group 4"/>
          <p:cNvGrpSpPr/>
          <p:nvPr/>
        </p:nvGrpSpPr>
        <p:grpSpPr>
          <a:xfrm>
            <a:off x="2199302" y="2372847"/>
            <a:ext cx="689174" cy="643119"/>
            <a:chOff x="2199302" y="2372847"/>
            <a:chExt cx="689174" cy="643119"/>
          </a:xfrm>
        </p:grpSpPr>
        <p:sp>
          <p:nvSpPr>
            <p:cNvPr id="17" name="Oval 16">
              <a:extLst>
                <a:ext uri="{FF2B5EF4-FFF2-40B4-BE49-F238E27FC236}">
                  <a16:creationId xmlns="" xmlns:a16="http://schemas.microsoft.com/office/drawing/2014/main" id="{346E05ED-7DA0-43EB-8EAE-56B1B6228928}"/>
                </a:ext>
              </a:extLst>
            </p:cNvPr>
            <p:cNvSpPr/>
            <p:nvPr/>
          </p:nvSpPr>
          <p:spPr>
            <a:xfrm>
              <a:off x="2199302" y="2372847"/>
              <a:ext cx="689174" cy="643119"/>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 name="Flowchart: Alternate Process 3"/>
            <p:cNvSpPr/>
            <p:nvPr/>
          </p:nvSpPr>
          <p:spPr>
            <a:xfrm>
              <a:off x="2358642" y="2503918"/>
              <a:ext cx="393106" cy="341832"/>
            </a:xfrm>
            <a:prstGeom prst="flowChartAlternate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imes New Roman" panose="02020603050405020304" pitchFamily="18" charset="0"/>
                  <a:cs typeface="Times New Roman" panose="02020603050405020304" pitchFamily="18" charset="0"/>
                </a:rPr>
                <a:t>1</a:t>
              </a:r>
              <a:endParaRPr lang="en-US" dirty="0">
                <a:solidFill>
                  <a:schemeClr val="tx1"/>
                </a:solidFill>
                <a:latin typeface="Times New Roman" panose="02020603050405020304" pitchFamily="18" charset="0"/>
                <a:cs typeface="Times New Roman" panose="02020603050405020304" pitchFamily="18" charset="0"/>
              </a:endParaRPr>
            </a:p>
          </p:txBody>
        </p:sp>
      </p:grpSp>
      <p:grpSp>
        <p:nvGrpSpPr>
          <p:cNvPr id="6" name="Group 5"/>
          <p:cNvGrpSpPr/>
          <p:nvPr/>
        </p:nvGrpSpPr>
        <p:grpSpPr>
          <a:xfrm>
            <a:off x="2216396" y="3261842"/>
            <a:ext cx="689174" cy="643119"/>
            <a:chOff x="2216396" y="3261842"/>
            <a:chExt cx="689174" cy="643119"/>
          </a:xfrm>
        </p:grpSpPr>
        <p:sp>
          <p:nvSpPr>
            <p:cNvPr id="18" name="Oval 17">
              <a:extLst>
                <a:ext uri="{FF2B5EF4-FFF2-40B4-BE49-F238E27FC236}">
                  <a16:creationId xmlns="" xmlns:a16="http://schemas.microsoft.com/office/drawing/2014/main" id="{9FBD13E9-A172-4DAC-9631-430D98F55DB7}"/>
                </a:ext>
              </a:extLst>
            </p:cNvPr>
            <p:cNvSpPr/>
            <p:nvPr/>
          </p:nvSpPr>
          <p:spPr>
            <a:xfrm>
              <a:off x="2216396" y="3261842"/>
              <a:ext cx="689174" cy="643119"/>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4" name="Flowchart: Alternate Process 33"/>
            <p:cNvSpPr/>
            <p:nvPr/>
          </p:nvSpPr>
          <p:spPr>
            <a:xfrm>
              <a:off x="2358642" y="3412484"/>
              <a:ext cx="393106" cy="341832"/>
            </a:xfrm>
            <a:prstGeom prst="flowChartAlternate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imes New Roman" panose="02020603050405020304" pitchFamily="18" charset="0"/>
                  <a:cs typeface="Times New Roman" panose="02020603050405020304" pitchFamily="18" charset="0"/>
                </a:rPr>
                <a:t>2</a:t>
              </a:r>
              <a:endParaRPr lang="en-US" dirty="0">
                <a:solidFill>
                  <a:schemeClr val="tx1"/>
                </a:solidFill>
                <a:latin typeface="Times New Roman" panose="02020603050405020304" pitchFamily="18" charset="0"/>
                <a:cs typeface="Times New Roman" panose="02020603050405020304" pitchFamily="18" charset="0"/>
              </a:endParaRPr>
            </a:p>
          </p:txBody>
        </p:sp>
      </p:grpSp>
      <p:grpSp>
        <p:nvGrpSpPr>
          <p:cNvPr id="7" name="Group 6"/>
          <p:cNvGrpSpPr/>
          <p:nvPr/>
        </p:nvGrpSpPr>
        <p:grpSpPr>
          <a:xfrm>
            <a:off x="2216396" y="4236295"/>
            <a:ext cx="689174" cy="643119"/>
            <a:chOff x="2216396" y="4236295"/>
            <a:chExt cx="689174" cy="643119"/>
          </a:xfrm>
        </p:grpSpPr>
        <p:sp>
          <p:nvSpPr>
            <p:cNvPr id="19" name="Oval 18">
              <a:extLst>
                <a:ext uri="{FF2B5EF4-FFF2-40B4-BE49-F238E27FC236}">
                  <a16:creationId xmlns="" xmlns:a16="http://schemas.microsoft.com/office/drawing/2014/main" id="{175AC148-D905-4EA7-900B-6BED5651B17B}"/>
                </a:ext>
              </a:extLst>
            </p:cNvPr>
            <p:cNvSpPr/>
            <p:nvPr/>
          </p:nvSpPr>
          <p:spPr>
            <a:xfrm>
              <a:off x="2216396" y="4236295"/>
              <a:ext cx="689174" cy="643119"/>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5" name="Flowchart: Alternate Process 34"/>
            <p:cNvSpPr/>
            <p:nvPr/>
          </p:nvSpPr>
          <p:spPr>
            <a:xfrm>
              <a:off x="2358642" y="4372787"/>
              <a:ext cx="393106" cy="341832"/>
            </a:xfrm>
            <a:prstGeom prst="flowChartAlternate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3</a:t>
              </a:r>
            </a:p>
          </p:txBody>
        </p:sp>
      </p:grpSp>
      <p:grpSp>
        <p:nvGrpSpPr>
          <p:cNvPr id="11" name="Group 10"/>
          <p:cNvGrpSpPr/>
          <p:nvPr/>
        </p:nvGrpSpPr>
        <p:grpSpPr>
          <a:xfrm>
            <a:off x="2216396" y="5176565"/>
            <a:ext cx="689174" cy="643119"/>
            <a:chOff x="2216396" y="5176565"/>
            <a:chExt cx="689174" cy="643119"/>
          </a:xfrm>
        </p:grpSpPr>
        <p:sp>
          <p:nvSpPr>
            <p:cNvPr id="20" name="Oval 19">
              <a:extLst>
                <a:ext uri="{FF2B5EF4-FFF2-40B4-BE49-F238E27FC236}">
                  <a16:creationId xmlns="" xmlns:a16="http://schemas.microsoft.com/office/drawing/2014/main" id="{8052613B-A7E9-4633-997A-755AB0C4A0FA}"/>
                </a:ext>
              </a:extLst>
            </p:cNvPr>
            <p:cNvSpPr/>
            <p:nvPr/>
          </p:nvSpPr>
          <p:spPr>
            <a:xfrm>
              <a:off x="2216396" y="5176565"/>
              <a:ext cx="689174" cy="643119"/>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6" name="Flowchart: Alternate Process 35"/>
            <p:cNvSpPr/>
            <p:nvPr/>
          </p:nvSpPr>
          <p:spPr>
            <a:xfrm>
              <a:off x="2358642" y="5327207"/>
              <a:ext cx="393106" cy="341832"/>
            </a:xfrm>
            <a:prstGeom prst="flowChartAlternate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4</a:t>
              </a:r>
            </a:p>
          </p:txBody>
        </p:sp>
      </p:grpSp>
      <p:grpSp>
        <p:nvGrpSpPr>
          <p:cNvPr id="12" name="Group 11"/>
          <p:cNvGrpSpPr/>
          <p:nvPr/>
        </p:nvGrpSpPr>
        <p:grpSpPr>
          <a:xfrm>
            <a:off x="2216396" y="6072447"/>
            <a:ext cx="689174" cy="643119"/>
            <a:chOff x="2216396" y="6072447"/>
            <a:chExt cx="689174" cy="643119"/>
          </a:xfrm>
        </p:grpSpPr>
        <p:sp>
          <p:nvSpPr>
            <p:cNvPr id="21" name="Oval 20">
              <a:extLst>
                <a:ext uri="{FF2B5EF4-FFF2-40B4-BE49-F238E27FC236}">
                  <a16:creationId xmlns="" xmlns:a16="http://schemas.microsoft.com/office/drawing/2014/main" id="{8052613B-A7E9-4633-997A-755AB0C4A0FA}"/>
                </a:ext>
              </a:extLst>
            </p:cNvPr>
            <p:cNvSpPr/>
            <p:nvPr/>
          </p:nvSpPr>
          <p:spPr>
            <a:xfrm>
              <a:off x="2216396" y="6072447"/>
              <a:ext cx="689174" cy="643119"/>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38" name="Flowchart: Alternate Process 37"/>
            <p:cNvSpPr/>
            <p:nvPr/>
          </p:nvSpPr>
          <p:spPr>
            <a:xfrm>
              <a:off x="2358642" y="6223089"/>
              <a:ext cx="393106" cy="341832"/>
            </a:xfrm>
            <a:prstGeom prst="flowChartAlternate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5</a:t>
              </a:r>
            </a:p>
          </p:txBody>
        </p:sp>
      </p:grpSp>
      <p:sp>
        <p:nvSpPr>
          <p:cNvPr id="39" name="Flowchart: Alternate Process 38"/>
          <p:cNvSpPr/>
          <p:nvPr/>
        </p:nvSpPr>
        <p:spPr>
          <a:xfrm>
            <a:off x="323529" y="1565124"/>
            <a:ext cx="11503849" cy="643119"/>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latin typeface="Times New Roman" panose="02020603050405020304" pitchFamily="18" charset="0"/>
                <a:cs typeface="Times New Roman" panose="02020603050405020304" pitchFamily="18" charset="0"/>
              </a:rPr>
              <a:t>NDP uses five ICMPv6 messages</a:t>
            </a:r>
            <a:endParaRPr lang="en-US" b="1" dirty="0">
              <a:solidFill>
                <a:schemeClr val="tx1"/>
              </a:solidFill>
              <a:latin typeface="Times New Roman" panose="02020603050405020304" pitchFamily="18" charset="0"/>
              <a:cs typeface="Times New Roman" panose="02020603050405020304" pitchFamily="18" charset="0"/>
            </a:endParaRPr>
          </a:p>
        </p:txBody>
      </p:sp>
      <p:grpSp>
        <p:nvGrpSpPr>
          <p:cNvPr id="26" name="Group 26"/>
          <p:cNvGrpSpPr/>
          <p:nvPr/>
        </p:nvGrpSpPr>
        <p:grpSpPr>
          <a:xfrm>
            <a:off x="10935454" y="6352764"/>
            <a:ext cx="1192320" cy="437760"/>
            <a:chOff x="10944000" y="6404040"/>
            <a:chExt cx="1192320" cy="437760"/>
          </a:xfrm>
        </p:grpSpPr>
        <p:sp>
          <p:nvSpPr>
            <p:cNvPr id="27"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28"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11</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5737536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solidFill>
                  <a:schemeClr val="bg1"/>
                </a:solidFill>
              </a:rPr>
              <a:t>Our Team Style</a:t>
            </a:r>
          </a:p>
        </p:txBody>
      </p:sp>
      <p:sp>
        <p:nvSpPr>
          <p:cNvPr id="53" name="Rectangle 5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8" name="Text Placeholder 1">
            <a:extLst>
              <a:ext uri="{FF2B5EF4-FFF2-40B4-BE49-F238E27FC236}">
                <a16:creationId xmlns="" xmlns:a16="http://schemas.microsoft.com/office/drawing/2014/main" id="{206381AD-4C2B-4745-99B1-0BBCE6131A71}"/>
              </a:ext>
            </a:extLst>
          </p:cNvPr>
          <p:cNvSpPr txBox="1">
            <a:spLocks/>
          </p:cNvSpPr>
          <p:nvPr/>
        </p:nvSpPr>
        <p:spPr>
          <a:xfrm>
            <a:off x="323529" y="339509"/>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Smart Meter Communication</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39" name="Flowchart: Alternate Process 38"/>
          <p:cNvSpPr/>
          <p:nvPr/>
        </p:nvSpPr>
        <p:spPr>
          <a:xfrm>
            <a:off x="323529" y="1565124"/>
            <a:ext cx="11503849" cy="643119"/>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latin typeface="Times New Roman" panose="02020603050405020304" pitchFamily="18" charset="0"/>
                <a:cs typeface="Times New Roman" panose="02020603050405020304" pitchFamily="18" charset="0"/>
              </a:rPr>
              <a:t>Smart meter – DCU (Data Collection Unit) connection</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37" name="Left-Right Arrow 36"/>
          <p:cNvSpPr/>
          <p:nvPr/>
        </p:nvSpPr>
        <p:spPr>
          <a:xfrm>
            <a:off x="2988734" y="4390738"/>
            <a:ext cx="5740400" cy="959379"/>
          </a:xfrm>
          <a:prstGeom prst="lef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IN" sz="2400" dirty="0" smtClean="0"/>
              <a:t>Connection Established</a:t>
            </a:r>
            <a:endParaRPr lang="en-GB" sz="2400" dirty="0"/>
          </a:p>
        </p:txBody>
      </p:sp>
      <p:grpSp>
        <p:nvGrpSpPr>
          <p:cNvPr id="9" name="Group 8"/>
          <p:cNvGrpSpPr/>
          <p:nvPr/>
        </p:nvGrpSpPr>
        <p:grpSpPr>
          <a:xfrm>
            <a:off x="3183467" y="2775228"/>
            <a:ext cx="1157797" cy="1070980"/>
            <a:chOff x="3183467" y="2775228"/>
            <a:chExt cx="1157797" cy="1070980"/>
          </a:xfrm>
        </p:grpSpPr>
        <p:sp>
          <p:nvSpPr>
            <p:cNvPr id="28" name="Pentagon 27"/>
            <p:cNvSpPr/>
            <p:nvPr/>
          </p:nvSpPr>
          <p:spPr>
            <a:xfrm>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2400" dirty="0" smtClean="0"/>
                <a:t>RS</a:t>
              </a:r>
              <a:endParaRPr lang="en-GB" sz="2400" dirty="0"/>
            </a:p>
          </p:txBody>
        </p:sp>
        <p:sp>
          <p:nvSpPr>
            <p:cNvPr id="8" name="Rectangle 7"/>
            <p:cNvSpPr/>
            <p:nvPr/>
          </p:nvSpPr>
          <p:spPr>
            <a:xfrm>
              <a:off x="3183467" y="3532942"/>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4" name="Group 3"/>
          <p:cNvGrpSpPr/>
          <p:nvPr/>
        </p:nvGrpSpPr>
        <p:grpSpPr>
          <a:xfrm>
            <a:off x="7397909" y="2764516"/>
            <a:ext cx="1171660" cy="926364"/>
            <a:chOff x="7362741" y="4136116"/>
            <a:chExt cx="1171660" cy="926364"/>
          </a:xfrm>
        </p:grpSpPr>
        <p:sp>
          <p:nvSpPr>
            <p:cNvPr id="40" name="Pentagon 39"/>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RA</a:t>
              </a:r>
              <a:endParaRPr lang="en-GB" sz="2400" dirty="0"/>
            </a:p>
          </p:txBody>
        </p:sp>
        <p:sp>
          <p:nvSpPr>
            <p:cNvPr id="13" name="Rectangle 12"/>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IP(B)-MAC(B)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3" name="Group 2"/>
          <p:cNvGrpSpPr/>
          <p:nvPr/>
        </p:nvGrpSpPr>
        <p:grpSpPr>
          <a:xfrm>
            <a:off x="1371600" y="2538045"/>
            <a:ext cx="1705707" cy="1390151"/>
            <a:chOff x="990600" y="1905000"/>
            <a:chExt cx="1066800" cy="838200"/>
          </a:xfrm>
        </p:grpSpPr>
        <p:sp>
          <p:nvSpPr>
            <p:cNvPr id="15" name="Rectangle 14"/>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imes New Roman" pitchFamily="18" charset="0"/>
                  <a:cs typeface="Times New Roman" pitchFamily="18" charset="0"/>
                </a:rPr>
                <a:t>SM A</a:t>
              </a:r>
              <a:endParaRPr lang="en-US" b="1" dirty="0">
                <a:latin typeface="Times New Roman" pitchFamily="18" charset="0"/>
                <a:cs typeface="Times New Roman" pitchFamily="18" charset="0"/>
              </a:endParaRPr>
            </a:p>
          </p:txBody>
        </p:sp>
      </p:grpSp>
      <p:sp>
        <p:nvSpPr>
          <p:cNvPr id="18" name="Can 17"/>
          <p:cNvSpPr/>
          <p:nvPr/>
        </p:nvSpPr>
        <p:spPr>
          <a:xfrm>
            <a:off x="8853854" y="2526324"/>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latin typeface="Times New Roman" pitchFamily="18" charset="0"/>
                <a:cs typeface="Times New Roman" pitchFamily="18" charset="0"/>
              </a:rPr>
              <a:t>DCU B</a:t>
            </a:r>
            <a:endParaRPr lang="en-US" sz="2000" b="1" dirty="0">
              <a:latin typeface="Times New Roman" pitchFamily="18" charset="0"/>
              <a:cs typeface="Times New Roman" pitchFamily="18" charset="0"/>
            </a:endParaRPr>
          </a:p>
        </p:txBody>
      </p:sp>
      <p:sp>
        <p:nvSpPr>
          <p:cNvPr id="20" name="Flowchart: Alternate Process 19"/>
          <p:cNvSpPr/>
          <p:nvPr/>
        </p:nvSpPr>
        <p:spPr>
          <a:xfrm>
            <a:off x="326456" y="1550480"/>
            <a:ext cx="11503849" cy="643119"/>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latin typeface="Times New Roman" panose="02020603050405020304" pitchFamily="18" charset="0"/>
                <a:cs typeface="Times New Roman" panose="02020603050405020304" pitchFamily="18" charset="0"/>
              </a:rPr>
              <a:t>Smart meter – Smart meter connection</a:t>
            </a:r>
            <a:endParaRPr lang="en-US" b="1" dirty="0">
              <a:solidFill>
                <a:schemeClr val="tx1"/>
              </a:solidFill>
              <a:latin typeface="Times New Roman" panose="02020603050405020304" pitchFamily="18" charset="0"/>
              <a:cs typeface="Times New Roman" panose="02020603050405020304" pitchFamily="18" charset="0"/>
            </a:endParaRPr>
          </a:p>
        </p:txBody>
      </p:sp>
      <p:grpSp>
        <p:nvGrpSpPr>
          <p:cNvPr id="21" name="Group 20"/>
          <p:cNvGrpSpPr/>
          <p:nvPr/>
        </p:nvGrpSpPr>
        <p:grpSpPr>
          <a:xfrm>
            <a:off x="8847994" y="2540978"/>
            <a:ext cx="1705707" cy="1390151"/>
            <a:chOff x="990600" y="1905000"/>
            <a:chExt cx="1066800" cy="838200"/>
          </a:xfrm>
        </p:grpSpPr>
        <p:sp>
          <p:nvSpPr>
            <p:cNvPr id="22" name="Rectangle 21"/>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imes New Roman" pitchFamily="18" charset="0"/>
                  <a:cs typeface="Times New Roman" pitchFamily="18" charset="0"/>
                </a:rPr>
                <a:t>SM </a:t>
              </a:r>
              <a:r>
                <a:rPr lang="en-US" b="1" dirty="0">
                  <a:latin typeface="Times New Roman" pitchFamily="18" charset="0"/>
                  <a:cs typeface="Times New Roman" pitchFamily="18" charset="0"/>
                </a:rPr>
                <a:t>B</a:t>
              </a:r>
            </a:p>
          </p:txBody>
        </p:sp>
      </p:grpSp>
      <p:grpSp>
        <p:nvGrpSpPr>
          <p:cNvPr id="24" name="Group 23"/>
          <p:cNvGrpSpPr/>
          <p:nvPr/>
        </p:nvGrpSpPr>
        <p:grpSpPr>
          <a:xfrm>
            <a:off x="3186403" y="2769373"/>
            <a:ext cx="1157797" cy="1070980"/>
            <a:chOff x="3183467" y="2775228"/>
            <a:chExt cx="1157797" cy="1070980"/>
          </a:xfrm>
        </p:grpSpPr>
        <p:sp>
          <p:nvSpPr>
            <p:cNvPr id="25" name="Pentagon 24"/>
            <p:cNvSpPr/>
            <p:nvPr/>
          </p:nvSpPr>
          <p:spPr>
            <a:xfrm>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2400" dirty="0" smtClean="0"/>
                <a:t>NS</a:t>
              </a:r>
              <a:endParaRPr lang="en-GB" sz="2400" dirty="0"/>
            </a:p>
          </p:txBody>
        </p:sp>
        <p:sp>
          <p:nvSpPr>
            <p:cNvPr id="29" name="Rectangle 28"/>
            <p:cNvSpPr/>
            <p:nvPr/>
          </p:nvSpPr>
          <p:spPr>
            <a:xfrm>
              <a:off x="3183467" y="3532942"/>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30" name="Group 29"/>
          <p:cNvGrpSpPr/>
          <p:nvPr/>
        </p:nvGrpSpPr>
        <p:grpSpPr>
          <a:xfrm>
            <a:off x="7400845" y="2758661"/>
            <a:ext cx="1171660" cy="926364"/>
            <a:chOff x="7362741" y="4136116"/>
            <a:chExt cx="1171660" cy="926364"/>
          </a:xfrm>
        </p:grpSpPr>
        <p:sp>
          <p:nvSpPr>
            <p:cNvPr id="31" name="Pentagon 30"/>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NA</a:t>
              </a:r>
              <a:endParaRPr lang="en-GB" sz="2400" dirty="0"/>
            </a:p>
          </p:txBody>
        </p:sp>
        <p:sp>
          <p:nvSpPr>
            <p:cNvPr id="32" name="Rectangle 31"/>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IP(B)-MAC(B)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27" name="Flowchart: Alternate Process 26"/>
          <p:cNvSpPr/>
          <p:nvPr/>
        </p:nvSpPr>
        <p:spPr>
          <a:xfrm>
            <a:off x="326462" y="1556948"/>
            <a:ext cx="11503849" cy="643119"/>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latin typeface="Times New Roman" panose="02020603050405020304" pitchFamily="18" charset="0"/>
                <a:cs typeface="Times New Roman" panose="02020603050405020304" pitchFamily="18" charset="0"/>
              </a:rPr>
              <a:t>Smart meter – DCU connection with RR</a:t>
            </a:r>
            <a:endParaRPr lang="en-US" b="1" dirty="0">
              <a:solidFill>
                <a:schemeClr val="tx1"/>
              </a:solidFill>
              <a:latin typeface="Times New Roman" panose="02020603050405020304" pitchFamily="18" charset="0"/>
              <a:cs typeface="Times New Roman" panose="02020603050405020304" pitchFamily="18" charset="0"/>
            </a:endParaRPr>
          </a:p>
        </p:txBody>
      </p:sp>
      <p:grpSp>
        <p:nvGrpSpPr>
          <p:cNvPr id="33" name="Group 32"/>
          <p:cNvGrpSpPr/>
          <p:nvPr/>
        </p:nvGrpSpPr>
        <p:grpSpPr>
          <a:xfrm>
            <a:off x="7403781" y="2761595"/>
            <a:ext cx="1171660" cy="926364"/>
            <a:chOff x="7362741" y="4136116"/>
            <a:chExt cx="1171660" cy="926364"/>
          </a:xfrm>
        </p:grpSpPr>
        <p:sp>
          <p:nvSpPr>
            <p:cNvPr id="34" name="Pentagon 33"/>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RR</a:t>
              </a:r>
              <a:endParaRPr lang="en-GB" sz="2400" dirty="0"/>
            </a:p>
          </p:txBody>
        </p:sp>
        <p:sp>
          <p:nvSpPr>
            <p:cNvPr id="35" name="Rectangle 34"/>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IP(B)-MAC(B)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36" name="Group 35"/>
          <p:cNvGrpSpPr/>
          <p:nvPr/>
        </p:nvGrpSpPr>
        <p:grpSpPr>
          <a:xfrm>
            <a:off x="3186397" y="2769369"/>
            <a:ext cx="1157797" cy="1070980"/>
            <a:chOff x="3183467" y="2775228"/>
            <a:chExt cx="1157797" cy="1070980"/>
          </a:xfrm>
        </p:grpSpPr>
        <p:sp>
          <p:nvSpPr>
            <p:cNvPr id="38" name="Pentagon 37"/>
            <p:cNvSpPr/>
            <p:nvPr/>
          </p:nvSpPr>
          <p:spPr>
            <a:xfrm>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2400" dirty="0" smtClean="0"/>
                <a:t>RS</a:t>
              </a:r>
              <a:endParaRPr lang="en-GB" sz="2400" dirty="0"/>
            </a:p>
          </p:txBody>
        </p:sp>
        <p:sp>
          <p:nvSpPr>
            <p:cNvPr id="41" name="Rectangle 40"/>
            <p:cNvSpPr/>
            <p:nvPr/>
          </p:nvSpPr>
          <p:spPr>
            <a:xfrm>
              <a:off x="3183467" y="3532942"/>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42" name="Group 41"/>
          <p:cNvGrpSpPr/>
          <p:nvPr/>
        </p:nvGrpSpPr>
        <p:grpSpPr>
          <a:xfrm>
            <a:off x="7400839" y="2758657"/>
            <a:ext cx="1171660" cy="926364"/>
            <a:chOff x="7362741" y="4136116"/>
            <a:chExt cx="1171660" cy="926364"/>
          </a:xfrm>
        </p:grpSpPr>
        <p:sp>
          <p:nvSpPr>
            <p:cNvPr id="43" name="Pentagon 42"/>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RA</a:t>
              </a:r>
              <a:endParaRPr lang="en-GB" sz="2400" dirty="0"/>
            </a:p>
          </p:txBody>
        </p:sp>
        <p:sp>
          <p:nvSpPr>
            <p:cNvPr id="44" name="Rectangle 43"/>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IP(B)-MAC(B)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45" name="Group 26"/>
          <p:cNvGrpSpPr/>
          <p:nvPr/>
        </p:nvGrpSpPr>
        <p:grpSpPr>
          <a:xfrm>
            <a:off x="10935454" y="6352764"/>
            <a:ext cx="1192320" cy="437760"/>
            <a:chOff x="10944000" y="6404040"/>
            <a:chExt cx="1192320" cy="437760"/>
          </a:xfrm>
        </p:grpSpPr>
        <p:sp>
          <p:nvSpPr>
            <p:cNvPr id="46"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47"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12</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306376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nodeType="clickEffect">
                                  <p:stCondLst>
                                    <p:cond delay="0"/>
                                  </p:stCondLst>
                                  <p:childTnLst>
                                    <p:animMotion origin="layout" path="M -0.00013 0.00393 L 0.34948 0.00833 " pathEditMode="relative" rAng="0" ptsTypes="AA">
                                      <p:cBhvr>
                                        <p:cTn id="10" dur="2000" fill="hold"/>
                                        <p:tgtEl>
                                          <p:spTgt spid="9"/>
                                        </p:tgtEl>
                                        <p:attrNameLst>
                                          <p:attrName>ppt_x</p:attrName>
                                          <p:attrName>ppt_y</p:attrName>
                                        </p:attrNameLst>
                                      </p:cBhvr>
                                      <p:rCtr x="17474" y="208"/>
                                    </p:animMotion>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9"/>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35" presetClass="path" presetSubtype="0" accel="50000" decel="50000" fill="hold" nodeType="clickEffect">
                                  <p:stCondLst>
                                    <p:cond delay="0"/>
                                  </p:stCondLst>
                                  <p:childTnLst>
                                    <p:animMotion origin="layout" path="M 2.29167E-6 -1.85185E-6 L -0.34635 0.01597 " pathEditMode="relative" rAng="0" ptsTypes="AA">
                                      <p:cBhvr>
                                        <p:cTn id="22" dur="2000" fill="hold"/>
                                        <p:tgtEl>
                                          <p:spTgt spid="4"/>
                                        </p:tgtEl>
                                        <p:attrNameLst>
                                          <p:attrName>ppt_x</p:attrName>
                                          <p:attrName>ppt_y</p:attrName>
                                        </p:attrNameLst>
                                      </p:cBhvr>
                                      <p:rCtr x="-17526" y="-1134"/>
                                    </p:animMotion>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barn(inVertical)">
                                      <p:cBhvr>
                                        <p:cTn id="31" dur="500"/>
                                        <p:tgtEl>
                                          <p:spTgt spid="37"/>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grpId="1" nodeType="clickEffect">
                                  <p:stCondLst>
                                    <p:cond delay="0"/>
                                  </p:stCondLst>
                                  <p:childTnLst>
                                    <p:set>
                                      <p:cBhvr>
                                        <p:cTn id="35" dur="1" fill="hold">
                                          <p:stCondLst>
                                            <p:cond delay="0"/>
                                          </p:stCondLst>
                                        </p:cTn>
                                        <p:tgtEl>
                                          <p:spTgt spid="37"/>
                                        </p:tgtEl>
                                        <p:attrNameLst>
                                          <p:attrName>style.visibility</p:attrName>
                                        </p:attrNameLst>
                                      </p:cBhvr>
                                      <p:to>
                                        <p:strVal val="hidden"/>
                                      </p:to>
                                    </p:set>
                                  </p:childTnLst>
                                </p:cTn>
                              </p:par>
                              <p:par>
                                <p:cTn id="36" presetID="1" presetClass="exit" presetSubtype="0" fill="hold" grpId="0" nodeType="withEffect">
                                  <p:stCondLst>
                                    <p:cond delay="0"/>
                                  </p:stCondLst>
                                  <p:childTnLst>
                                    <p:set>
                                      <p:cBhvr>
                                        <p:cTn id="37" dur="1" fill="hold">
                                          <p:stCondLst>
                                            <p:cond delay="0"/>
                                          </p:stCondLst>
                                        </p:cTn>
                                        <p:tgtEl>
                                          <p:spTgt spid="39"/>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 presetClass="exit" presetSubtype="0" fill="hold" grpId="0" nodeType="clickEffect">
                                  <p:stCondLst>
                                    <p:cond delay="0"/>
                                  </p:stCondLst>
                                  <p:childTnLst>
                                    <p:set>
                                      <p:cBhvr>
                                        <p:cTn id="41" dur="1" fill="hold">
                                          <p:stCondLst>
                                            <p:cond delay="0"/>
                                          </p:stCondLst>
                                        </p:cTn>
                                        <p:tgtEl>
                                          <p:spTgt spid="18"/>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20"/>
                                        </p:tgtEl>
                                        <p:attrNameLst>
                                          <p:attrName>style.visibility</p:attrName>
                                        </p:attrNameLst>
                                      </p:cBhvr>
                                      <p:to>
                                        <p:strVal val="visible"/>
                                      </p:to>
                                    </p:set>
                                  </p:childTnLst>
                                </p:cTn>
                              </p:par>
                              <p:par>
                                <p:cTn id="46" presetID="1" presetClass="entr" presetSubtype="0" fill="hold" nodeType="withEffect">
                                  <p:stCondLst>
                                    <p:cond delay="0"/>
                                  </p:stCondLst>
                                  <p:childTnLst>
                                    <p:set>
                                      <p:cBhvr>
                                        <p:cTn id="47" dur="1" fill="hold">
                                          <p:stCondLst>
                                            <p:cond delay="0"/>
                                          </p:stCondLst>
                                        </p:cTn>
                                        <p:tgtEl>
                                          <p:spTgt spid="21"/>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24"/>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63" presetClass="path" presetSubtype="0" accel="50000" decel="50000" fill="hold" nodeType="clickEffect">
                                  <p:stCondLst>
                                    <p:cond delay="0"/>
                                  </p:stCondLst>
                                  <p:childTnLst>
                                    <p:animMotion origin="layout" path="M -0.00013 0.00394 L 0.34948 0.00834 " pathEditMode="relative" rAng="0" ptsTypes="AA">
                                      <p:cBhvr>
                                        <p:cTn id="55" dur="2000" fill="hold"/>
                                        <p:tgtEl>
                                          <p:spTgt spid="24"/>
                                        </p:tgtEl>
                                        <p:attrNameLst>
                                          <p:attrName>ppt_x</p:attrName>
                                          <p:attrName>ppt_y</p:attrName>
                                        </p:attrNameLst>
                                      </p:cBhvr>
                                      <p:rCtr x="17474" y="208"/>
                                    </p:animMotion>
                                  </p:childTnLst>
                                </p:cTn>
                              </p:par>
                            </p:childTnLst>
                          </p:cTn>
                        </p:par>
                      </p:childTnLst>
                    </p:cTn>
                  </p:par>
                  <p:par>
                    <p:cTn id="56" fill="hold">
                      <p:stCondLst>
                        <p:cond delay="indefinite"/>
                      </p:stCondLst>
                      <p:childTnLst>
                        <p:par>
                          <p:cTn id="57" fill="hold">
                            <p:stCondLst>
                              <p:cond delay="0"/>
                            </p:stCondLst>
                            <p:childTnLst>
                              <p:par>
                                <p:cTn id="58" presetID="1" presetClass="exit" presetSubtype="0" fill="hold" nodeType="clickEffect">
                                  <p:stCondLst>
                                    <p:cond delay="0"/>
                                  </p:stCondLst>
                                  <p:childTnLst>
                                    <p:set>
                                      <p:cBhvr>
                                        <p:cTn id="59" dur="1" fill="hold">
                                          <p:stCondLst>
                                            <p:cond delay="0"/>
                                          </p:stCondLst>
                                        </p:cTn>
                                        <p:tgtEl>
                                          <p:spTgt spid="24"/>
                                        </p:tgtEl>
                                        <p:attrNameLst>
                                          <p:attrName>style.visibility</p:attrName>
                                        </p:attrNameLst>
                                      </p:cBhvr>
                                      <p:to>
                                        <p:strVal val="hidden"/>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nodeType="clickEffect">
                                  <p:stCondLst>
                                    <p:cond delay="0"/>
                                  </p:stCondLst>
                                  <p:childTnLst>
                                    <p:set>
                                      <p:cBhvr>
                                        <p:cTn id="63" dur="1" fill="hold">
                                          <p:stCondLst>
                                            <p:cond delay="0"/>
                                          </p:stCondLst>
                                        </p:cTn>
                                        <p:tgtEl>
                                          <p:spTgt spid="30"/>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35" presetClass="path" presetSubtype="0" accel="50000" decel="50000" fill="hold" nodeType="clickEffect">
                                  <p:stCondLst>
                                    <p:cond delay="0"/>
                                  </p:stCondLst>
                                  <p:childTnLst>
                                    <p:animMotion origin="layout" path="M 1.875E-6 4.07407E-6 L -0.34636 0.01597 " pathEditMode="relative" rAng="0" ptsTypes="AA">
                                      <p:cBhvr>
                                        <p:cTn id="67" dur="2000" fill="hold"/>
                                        <p:tgtEl>
                                          <p:spTgt spid="30"/>
                                        </p:tgtEl>
                                        <p:attrNameLst>
                                          <p:attrName>ppt_x</p:attrName>
                                          <p:attrName>ppt_y</p:attrName>
                                        </p:attrNameLst>
                                      </p:cBhvr>
                                      <p:rCtr x="-17318" y="787"/>
                                    </p:animMotion>
                                  </p:childTnLst>
                                </p:cTn>
                              </p:par>
                            </p:childTnLst>
                          </p:cTn>
                        </p:par>
                      </p:childTnLst>
                    </p:cTn>
                  </p:par>
                  <p:par>
                    <p:cTn id="68" fill="hold">
                      <p:stCondLst>
                        <p:cond delay="indefinite"/>
                      </p:stCondLst>
                      <p:childTnLst>
                        <p:par>
                          <p:cTn id="69" fill="hold">
                            <p:stCondLst>
                              <p:cond delay="0"/>
                            </p:stCondLst>
                            <p:childTnLst>
                              <p:par>
                                <p:cTn id="70" presetID="1" presetClass="exit" presetSubtype="0" fill="hold" nodeType="clickEffect">
                                  <p:stCondLst>
                                    <p:cond delay="0"/>
                                  </p:stCondLst>
                                  <p:childTnLst>
                                    <p:set>
                                      <p:cBhvr>
                                        <p:cTn id="71" dur="1" fill="hold">
                                          <p:stCondLst>
                                            <p:cond delay="0"/>
                                          </p:stCondLst>
                                        </p:cTn>
                                        <p:tgtEl>
                                          <p:spTgt spid="30"/>
                                        </p:tgtEl>
                                        <p:attrNameLst>
                                          <p:attrName>style.visibility</p:attrName>
                                        </p:attrNameLst>
                                      </p:cBhvr>
                                      <p:to>
                                        <p:strVal val="hidden"/>
                                      </p:to>
                                    </p:set>
                                  </p:childTnLst>
                                </p:cTn>
                              </p:par>
                            </p:childTnLst>
                          </p:cTn>
                        </p:par>
                      </p:childTnLst>
                    </p:cTn>
                  </p:par>
                  <p:par>
                    <p:cTn id="72" fill="hold">
                      <p:stCondLst>
                        <p:cond delay="indefinite"/>
                      </p:stCondLst>
                      <p:childTnLst>
                        <p:par>
                          <p:cTn id="73" fill="hold">
                            <p:stCondLst>
                              <p:cond delay="0"/>
                            </p:stCondLst>
                            <p:childTnLst>
                              <p:par>
                                <p:cTn id="74" presetID="16" presetClass="entr" presetSubtype="37" fill="hold" grpId="2" nodeType="clickEffect">
                                  <p:stCondLst>
                                    <p:cond delay="0"/>
                                  </p:stCondLst>
                                  <p:childTnLst>
                                    <p:set>
                                      <p:cBhvr>
                                        <p:cTn id="75" dur="1" fill="hold">
                                          <p:stCondLst>
                                            <p:cond delay="0"/>
                                          </p:stCondLst>
                                        </p:cTn>
                                        <p:tgtEl>
                                          <p:spTgt spid="37"/>
                                        </p:tgtEl>
                                        <p:attrNameLst>
                                          <p:attrName>style.visibility</p:attrName>
                                        </p:attrNameLst>
                                      </p:cBhvr>
                                      <p:to>
                                        <p:strVal val="visible"/>
                                      </p:to>
                                    </p:set>
                                    <p:animEffect transition="in" filter="barn(outVertical)">
                                      <p:cBhvr>
                                        <p:cTn id="76" dur="500"/>
                                        <p:tgtEl>
                                          <p:spTgt spid="37"/>
                                        </p:tgtEl>
                                      </p:cBhvr>
                                    </p:animEffect>
                                  </p:childTnLst>
                                </p:cTn>
                              </p:par>
                            </p:childTnLst>
                          </p:cTn>
                        </p:par>
                      </p:childTnLst>
                    </p:cTn>
                  </p:par>
                  <p:par>
                    <p:cTn id="77" fill="hold">
                      <p:stCondLst>
                        <p:cond delay="indefinite"/>
                      </p:stCondLst>
                      <p:childTnLst>
                        <p:par>
                          <p:cTn id="78" fill="hold">
                            <p:stCondLst>
                              <p:cond delay="0"/>
                            </p:stCondLst>
                            <p:childTnLst>
                              <p:par>
                                <p:cTn id="79" presetID="1" presetClass="exit" presetSubtype="0" fill="hold" grpId="3" nodeType="clickEffect">
                                  <p:stCondLst>
                                    <p:cond delay="0"/>
                                  </p:stCondLst>
                                  <p:childTnLst>
                                    <p:set>
                                      <p:cBhvr>
                                        <p:cTn id="80" dur="1" fill="hold">
                                          <p:stCondLst>
                                            <p:cond delay="0"/>
                                          </p:stCondLst>
                                        </p:cTn>
                                        <p:tgtEl>
                                          <p:spTgt spid="37"/>
                                        </p:tgtEl>
                                        <p:attrNameLst>
                                          <p:attrName>style.visibility</p:attrName>
                                        </p:attrNameLst>
                                      </p:cBhvr>
                                      <p:to>
                                        <p:strVal val="hidden"/>
                                      </p:to>
                                    </p:set>
                                  </p:childTnLst>
                                </p:cTn>
                              </p:par>
                              <p:par>
                                <p:cTn id="81" presetID="1" presetClass="exit" presetSubtype="0" fill="hold" grpId="1" nodeType="withEffect">
                                  <p:stCondLst>
                                    <p:cond delay="0"/>
                                  </p:stCondLst>
                                  <p:childTnLst>
                                    <p:set>
                                      <p:cBhvr>
                                        <p:cTn id="82" dur="1" fill="hold">
                                          <p:stCondLst>
                                            <p:cond delay="0"/>
                                          </p:stCondLst>
                                        </p:cTn>
                                        <p:tgtEl>
                                          <p:spTgt spid="20"/>
                                        </p:tgtEl>
                                        <p:attrNameLst>
                                          <p:attrName>style.visibility</p:attrName>
                                        </p:attrNameLst>
                                      </p:cBhvr>
                                      <p:to>
                                        <p:strVal val="hidden"/>
                                      </p:to>
                                    </p:set>
                                  </p:childTnLst>
                                </p:cTn>
                              </p:par>
                              <p:par>
                                <p:cTn id="83" presetID="1" presetClass="exit" presetSubtype="0" fill="hold" nodeType="withEffect">
                                  <p:stCondLst>
                                    <p:cond delay="0"/>
                                  </p:stCondLst>
                                  <p:childTnLst>
                                    <p:set>
                                      <p:cBhvr>
                                        <p:cTn id="84" dur="1" fill="hold">
                                          <p:stCondLst>
                                            <p:cond delay="0"/>
                                          </p:stCondLst>
                                        </p:cTn>
                                        <p:tgtEl>
                                          <p:spTgt spid="21"/>
                                        </p:tgtEl>
                                        <p:attrNameLst>
                                          <p:attrName>style.visibility</p:attrName>
                                        </p:attrNameLst>
                                      </p:cBhvr>
                                      <p:to>
                                        <p:strVal val="hidden"/>
                                      </p:to>
                                    </p:set>
                                  </p:childTnLst>
                                </p:cTn>
                              </p:par>
                              <p:par>
                                <p:cTn id="85" presetID="1" presetClass="exit" presetSubtype="0" fill="hold" nodeType="withEffect">
                                  <p:stCondLst>
                                    <p:cond delay="0"/>
                                  </p:stCondLst>
                                  <p:childTnLst>
                                    <p:set>
                                      <p:cBhvr>
                                        <p:cTn id="86" dur="1" fill="hold">
                                          <p:stCondLst>
                                            <p:cond delay="0"/>
                                          </p:stCondLst>
                                        </p:cTn>
                                        <p:tgtEl>
                                          <p:spTgt spid="3"/>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1" nodeType="clickEffect">
                                  <p:stCondLst>
                                    <p:cond delay="0"/>
                                  </p:stCondLst>
                                  <p:childTnLst>
                                    <p:set>
                                      <p:cBhvr>
                                        <p:cTn id="90" dur="1" fill="hold">
                                          <p:stCondLst>
                                            <p:cond delay="0"/>
                                          </p:stCondLst>
                                        </p:cTn>
                                        <p:tgtEl>
                                          <p:spTgt spid="18"/>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3"/>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27"/>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33"/>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35" presetClass="path" presetSubtype="0" accel="50000" decel="50000" fill="hold" nodeType="clickEffect">
                                  <p:stCondLst>
                                    <p:cond delay="0"/>
                                  </p:stCondLst>
                                  <p:childTnLst>
                                    <p:animMotion origin="layout" path="M 1.45833E-6 1.11111E-6 L -0.34636 0.01597 " pathEditMode="relative" rAng="0" ptsTypes="AA">
                                      <p:cBhvr>
                                        <p:cTn id="102" dur="2000" fill="hold"/>
                                        <p:tgtEl>
                                          <p:spTgt spid="33"/>
                                        </p:tgtEl>
                                        <p:attrNameLst>
                                          <p:attrName>ppt_x</p:attrName>
                                          <p:attrName>ppt_y</p:attrName>
                                        </p:attrNameLst>
                                      </p:cBhvr>
                                      <p:rCtr x="-17318" y="787"/>
                                    </p:animMotion>
                                  </p:childTnLst>
                                </p:cTn>
                              </p:par>
                            </p:childTnLst>
                          </p:cTn>
                        </p:par>
                      </p:childTnLst>
                    </p:cTn>
                  </p:par>
                  <p:par>
                    <p:cTn id="103" fill="hold">
                      <p:stCondLst>
                        <p:cond delay="indefinite"/>
                      </p:stCondLst>
                      <p:childTnLst>
                        <p:par>
                          <p:cTn id="104" fill="hold">
                            <p:stCondLst>
                              <p:cond delay="0"/>
                            </p:stCondLst>
                            <p:childTnLst>
                              <p:par>
                                <p:cTn id="105" presetID="1" presetClass="exit" presetSubtype="0" fill="hold" nodeType="clickEffect">
                                  <p:stCondLst>
                                    <p:cond delay="0"/>
                                  </p:stCondLst>
                                  <p:childTnLst>
                                    <p:set>
                                      <p:cBhvr>
                                        <p:cTn id="106" dur="1" fill="hold">
                                          <p:stCondLst>
                                            <p:cond delay="0"/>
                                          </p:stCondLst>
                                        </p:cTn>
                                        <p:tgtEl>
                                          <p:spTgt spid="33"/>
                                        </p:tgtEl>
                                        <p:attrNameLst>
                                          <p:attrName>style.visibility</p:attrName>
                                        </p:attrNameLst>
                                      </p:cBhvr>
                                      <p:to>
                                        <p:strVal val="hidden"/>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nodeType="clickEffect">
                                  <p:stCondLst>
                                    <p:cond delay="0"/>
                                  </p:stCondLst>
                                  <p:childTnLst>
                                    <p:set>
                                      <p:cBhvr>
                                        <p:cTn id="110" dur="1" fill="hold">
                                          <p:stCondLst>
                                            <p:cond delay="0"/>
                                          </p:stCondLst>
                                        </p:cTn>
                                        <p:tgtEl>
                                          <p:spTgt spid="36"/>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63" presetClass="path" presetSubtype="0" accel="50000" decel="50000" fill="hold" nodeType="clickEffect">
                                  <p:stCondLst>
                                    <p:cond delay="0"/>
                                  </p:stCondLst>
                                  <p:childTnLst>
                                    <p:animMotion origin="layout" path="M -0.00013 0.00394 L 0.34948 0.00834 " pathEditMode="relative" rAng="0" ptsTypes="AA">
                                      <p:cBhvr>
                                        <p:cTn id="114" dur="2000" fill="hold"/>
                                        <p:tgtEl>
                                          <p:spTgt spid="36"/>
                                        </p:tgtEl>
                                        <p:attrNameLst>
                                          <p:attrName>ppt_x</p:attrName>
                                          <p:attrName>ppt_y</p:attrName>
                                        </p:attrNameLst>
                                      </p:cBhvr>
                                      <p:rCtr x="17474" y="208"/>
                                    </p:animMotion>
                                  </p:childTnLst>
                                </p:cTn>
                              </p:par>
                            </p:childTnLst>
                          </p:cTn>
                        </p:par>
                      </p:childTnLst>
                    </p:cTn>
                  </p:par>
                  <p:par>
                    <p:cTn id="115" fill="hold">
                      <p:stCondLst>
                        <p:cond delay="indefinite"/>
                      </p:stCondLst>
                      <p:childTnLst>
                        <p:par>
                          <p:cTn id="116" fill="hold">
                            <p:stCondLst>
                              <p:cond delay="0"/>
                            </p:stCondLst>
                            <p:childTnLst>
                              <p:par>
                                <p:cTn id="117" presetID="1" presetClass="exit" presetSubtype="0" fill="hold" nodeType="clickEffect">
                                  <p:stCondLst>
                                    <p:cond delay="0"/>
                                  </p:stCondLst>
                                  <p:childTnLst>
                                    <p:set>
                                      <p:cBhvr>
                                        <p:cTn id="118" dur="1" fill="hold">
                                          <p:stCondLst>
                                            <p:cond delay="0"/>
                                          </p:stCondLst>
                                        </p:cTn>
                                        <p:tgtEl>
                                          <p:spTgt spid="36"/>
                                        </p:tgtEl>
                                        <p:attrNameLst>
                                          <p:attrName>style.visibility</p:attrName>
                                        </p:attrNameLst>
                                      </p:cBhvr>
                                      <p:to>
                                        <p:strVal val="hidden"/>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42"/>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35" presetClass="path" presetSubtype="0" accel="50000" decel="50000" fill="hold" nodeType="clickEffect">
                                  <p:stCondLst>
                                    <p:cond delay="0"/>
                                  </p:stCondLst>
                                  <p:childTnLst>
                                    <p:animMotion origin="layout" path="M 1.875E-6 4.07407E-6 L -0.34636 0.01597 " pathEditMode="relative" rAng="0" ptsTypes="AA">
                                      <p:cBhvr>
                                        <p:cTn id="126" dur="2000" fill="hold"/>
                                        <p:tgtEl>
                                          <p:spTgt spid="42"/>
                                        </p:tgtEl>
                                        <p:attrNameLst>
                                          <p:attrName>ppt_x</p:attrName>
                                          <p:attrName>ppt_y</p:attrName>
                                        </p:attrNameLst>
                                      </p:cBhvr>
                                      <p:rCtr x="-17318" y="787"/>
                                    </p:animMotion>
                                  </p:childTnLst>
                                </p:cTn>
                              </p:par>
                            </p:childTnLst>
                          </p:cTn>
                        </p:par>
                      </p:childTnLst>
                    </p:cTn>
                  </p:par>
                  <p:par>
                    <p:cTn id="127" fill="hold">
                      <p:stCondLst>
                        <p:cond delay="indefinite"/>
                      </p:stCondLst>
                      <p:childTnLst>
                        <p:par>
                          <p:cTn id="128" fill="hold">
                            <p:stCondLst>
                              <p:cond delay="0"/>
                            </p:stCondLst>
                            <p:childTnLst>
                              <p:par>
                                <p:cTn id="129" presetID="1" presetClass="exit" presetSubtype="0" fill="hold" nodeType="clickEffect">
                                  <p:stCondLst>
                                    <p:cond delay="0"/>
                                  </p:stCondLst>
                                  <p:childTnLst>
                                    <p:set>
                                      <p:cBhvr>
                                        <p:cTn id="130" dur="1" fill="hold">
                                          <p:stCondLst>
                                            <p:cond delay="0"/>
                                          </p:stCondLst>
                                        </p:cTn>
                                        <p:tgtEl>
                                          <p:spTgt spid="42"/>
                                        </p:tgtEl>
                                        <p:attrNameLst>
                                          <p:attrName>style.visibility</p:attrName>
                                        </p:attrNameLst>
                                      </p:cBhvr>
                                      <p:to>
                                        <p:strVal val="hidden"/>
                                      </p:to>
                                    </p:set>
                                  </p:childTnLst>
                                </p:cTn>
                              </p:par>
                            </p:childTnLst>
                          </p:cTn>
                        </p:par>
                      </p:childTnLst>
                    </p:cTn>
                  </p:par>
                  <p:par>
                    <p:cTn id="131" fill="hold">
                      <p:stCondLst>
                        <p:cond delay="indefinite"/>
                      </p:stCondLst>
                      <p:childTnLst>
                        <p:par>
                          <p:cTn id="132" fill="hold">
                            <p:stCondLst>
                              <p:cond delay="0"/>
                            </p:stCondLst>
                            <p:childTnLst>
                              <p:par>
                                <p:cTn id="133" presetID="16" presetClass="entr" presetSubtype="37" fill="hold" grpId="4" nodeType="clickEffect">
                                  <p:stCondLst>
                                    <p:cond delay="0"/>
                                  </p:stCondLst>
                                  <p:childTnLst>
                                    <p:set>
                                      <p:cBhvr>
                                        <p:cTn id="134" dur="1" fill="hold">
                                          <p:stCondLst>
                                            <p:cond delay="0"/>
                                          </p:stCondLst>
                                        </p:cTn>
                                        <p:tgtEl>
                                          <p:spTgt spid="37"/>
                                        </p:tgtEl>
                                        <p:attrNameLst>
                                          <p:attrName>style.visibility</p:attrName>
                                        </p:attrNameLst>
                                      </p:cBhvr>
                                      <p:to>
                                        <p:strVal val="visible"/>
                                      </p:to>
                                    </p:set>
                                    <p:animEffect transition="in" filter="barn(outVertical)">
                                      <p:cBhvr>
                                        <p:cTn id="135"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37" grpId="0" animBg="1"/>
      <p:bldP spid="37" grpId="1" animBg="1"/>
      <p:bldP spid="37" grpId="2" animBg="1"/>
      <p:bldP spid="37" grpId="3" animBg="1"/>
      <p:bldP spid="37" grpId="4" animBg="1"/>
      <p:bldP spid="18" grpId="0" animBg="1"/>
      <p:bldP spid="18" grpId="1" animBg="1"/>
      <p:bldP spid="20" grpId="0"/>
      <p:bldP spid="20" grpId="1"/>
      <p:bldP spid="2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dirty="0"/>
          </a:p>
        </p:txBody>
      </p:sp>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Attack Scenarios</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7" name="Flowchart: Alternate Process 6"/>
          <p:cNvSpPr/>
          <p:nvPr/>
        </p:nvSpPr>
        <p:spPr>
          <a:xfrm>
            <a:off x="326462" y="1556948"/>
            <a:ext cx="11503849" cy="643119"/>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latin typeface="Times New Roman" panose="02020603050405020304" pitchFamily="18" charset="0"/>
                <a:cs typeface="Times New Roman" panose="02020603050405020304" pitchFamily="18" charset="0"/>
              </a:rPr>
              <a:t>1. Spoofed RS message : Adversary SM wants to make connection with legitimate DCU.</a:t>
            </a:r>
            <a:endParaRPr lang="en-US" b="1" dirty="0">
              <a:solidFill>
                <a:schemeClr val="tx1"/>
              </a:solidFill>
              <a:latin typeface="Times New Roman" panose="02020603050405020304" pitchFamily="18" charset="0"/>
              <a:cs typeface="Times New Roman" panose="02020603050405020304" pitchFamily="18" charset="0"/>
            </a:endParaRPr>
          </a:p>
        </p:txBody>
      </p:sp>
      <p:grpSp>
        <p:nvGrpSpPr>
          <p:cNvPr id="8" name="Group 7"/>
          <p:cNvGrpSpPr/>
          <p:nvPr/>
        </p:nvGrpSpPr>
        <p:grpSpPr>
          <a:xfrm>
            <a:off x="646984" y="2538045"/>
            <a:ext cx="1705707" cy="1390151"/>
            <a:chOff x="990600" y="1905000"/>
            <a:chExt cx="1066800" cy="838200"/>
          </a:xfrm>
        </p:grpSpPr>
        <p:sp>
          <p:nvSpPr>
            <p:cNvPr id="9" name="Rectangle 8"/>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imes New Roman" pitchFamily="18" charset="0"/>
                  <a:cs typeface="Times New Roman" pitchFamily="18" charset="0"/>
                </a:rPr>
                <a:t>SM A</a:t>
              </a:r>
              <a:endParaRPr lang="en-US" b="1" dirty="0">
                <a:latin typeface="Times New Roman" pitchFamily="18" charset="0"/>
                <a:cs typeface="Times New Roman" pitchFamily="18" charset="0"/>
              </a:endParaRPr>
            </a:p>
          </p:txBody>
        </p:sp>
      </p:grpSp>
      <p:sp>
        <p:nvSpPr>
          <p:cNvPr id="11" name="Can 10"/>
          <p:cNvSpPr/>
          <p:nvPr/>
        </p:nvSpPr>
        <p:spPr>
          <a:xfrm>
            <a:off x="9725119" y="3173303"/>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latin typeface="Times New Roman" pitchFamily="18" charset="0"/>
                <a:cs typeface="Times New Roman" pitchFamily="18" charset="0"/>
              </a:rPr>
              <a:t>DCU D</a:t>
            </a:r>
            <a:endParaRPr lang="en-US" sz="2000" b="1" dirty="0">
              <a:latin typeface="Times New Roman" pitchFamily="18" charset="0"/>
              <a:cs typeface="Times New Roman" pitchFamily="18" charset="0"/>
            </a:endParaRPr>
          </a:p>
        </p:txBody>
      </p:sp>
      <p:grpSp>
        <p:nvGrpSpPr>
          <p:cNvPr id="12" name="Group 11"/>
          <p:cNvGrpSpPr/>
          <p:nvPr/>
        </p:nvGrpSpPr>
        <p:grpSpPr>
          <a:xfrm>
            <a:off x="652922" y="4093728"/>
            <a:ext cx="1705707" cy="1390151"/>
            <a:chOff x="990600" y="1905000"/>
            <a:chExt cx="1066800" cy="838200"/>
          </a:xfrm>
        </p:grpSpPr>
        <p:sp>
          <p:nvSpPr>
            <p:cNvPr id="13" name="Rectangle 12"/>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FF0000"/>
                  </a:solidFill>
                  <a:latin typeface="Times New Roman" pitchFamily="18" charset="0"/>
                  <a:cs typeface="Times New Roman" pitchFamily="18" charset="0"/>
                </a:rPr>
                <a:t>SM </a:t>
              </a:r>
              <a:r>
                <a:rPr lang="en-US" b="1" dirty="0">
                  <a:solidFill>
                    <a:srgbClr val="FF0000"/>
                  </a:solidFill>
                  <a:latin typeface="Times New Roman" pitchFamily="18" charset="0"/>
                  <a:cs typeface="Times New Roman" pitchFamily="18" charset="0"/>
                </a:rPr>
                <a:t>B</a:t>
              </a:r>
            </a:p>
          </p:txBody>
        </p:sp>
      </p:grpSp>
      <p:grpSp>
        <p:nvGrpSpPr>
          <p:cNvPr id="15" name="Group 14"/>
          <p:cNvGrpSpPr/>
          <p:nvPr/>
        </p:nvGrpSpPr>
        <p:grpSpPr>
          <a:xfrm>
            <a:off x="2392777" y="2769369"/>
            <a:ext cx="1157797" cy="1070980"/>
            <a:chOff x="3183467" y="2775228"/>
            <a:chExt cx="1157797" cy="1070980"/>
          </a:xfrm>
        </p:grpSpPr>
        <p:sp>
          <p:nvSpPr>
            <p:cNvPr id="16" name="Pentagon 15"/>
            <p:cNvSpPr/>
            <p:nvPr/>
          </p:nvSpPr>
          <p:spPr>
            <a:xfrm>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2400" dirty="0" smtClean="0"/>
                <a:t>RS</a:t>
              </a:r>
              <a:endParaRPr lang="en-GB" sz="2400" dirty="0"/>
            </a:p>
          </p:txBody>
        </p:sp>
        <p:sp>
          <p:nvSpPr>
            <p:cNvPr id="17" name="Rectangle 16"/>
            <p:cNvSpPr/>
            <p:nvPr/>
          </p:nvSpPr>
          <p:spPr>
            <a:xfrm>
              <a:off x="3183467" y="3532942"/>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19" name="Pentagon 18"/>
          <p:cNvSpPr/>
          <p:nvPr/>
        </p:nvSpPr>
        <p:spPr>
          <a:xfrm>
            <a:off x="2389907" y="4379632"/>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dirty="0" smtClean="0"/>
              <a:t>Spoof it</a:t>
            </a:r>
            <a:endParaRPr lang="en-GB" dirty="0"/>
          </a:p>
        </p:txBody>
      </p:sp>
      <p:grpSp>
        <p:nvGrpSpPr>
          <p:cNvPr id="21" name="Group 20"/>
          <p:cNvGrpSpPr/>
          <p:nvPr/>
        </p:nvGrpSpPr>
        <p:grpSpPr>
          <a:xfrm>
            <a:off x="5892221" y="3508372"/>
            <a:ext cx="1157797" cy="1070980"/>
            <a:chOff x="3183467" y="2775228"/>
            <a:chExt cx="1157797" cy="1070980"/>
          </a:xfrm>
        </p:grpSpPr>
        <p:sp>
          <p:nvSpPr>
            <p:cNvPr id="22" name="Pentagon 21"/>
            <p:cNvSpPr/>
            <p:nvPr/>
          </p:nvSpPr>
          <p:spPr>
            <a:xfrm>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1600" dirty="0" smtClean="0"/>
                <a:t>Spoofed RS</a:t>
              </a:r>
              <a:endParaRPr lang="en-GB" sz="1600" dirty="0"/>
            </a:p>
          </p:txBody>
        </p:sp>
        <p:sp>
          <p:nvSpPr>
            <p:cNvPr id="23" name="Rectangle 22"/>
            <p:cNvSpPr/>
            <p:nvPr/>
          </p:nvSpPr>
          <p:spPr>
            <a:xfrm>
              <a:off x="3183467" y="3532942"/>
              <a:ext cx="1157797" cy="313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a:solidFill>
                    <a:schemeClr val="tx1"/>
                  </a:solidFill>
                  <a:latin typeface="Times New Roman" panose="02020603050405020304" pitchFamily="18" charset="0"/>
                  <a:cs typeface="Times New Roman" panose="02020603050405020304" pitchFamily="18" charset="0"/>
                </a:rPr>
                <a:t>IP(A)-</a:t>
              </a:r>
              <a:r>
                <a:rPr lang="en-IN" sz="1000" b="1" dirty="0" smtClean="0">
                  <a:solidFill>
                    <a:schemeClr val="tx1"/>
                  </a:solidFill>
                  <a:latin typeface="Times New Roman" panose="02020603050405020304" pitchFamily="18" charset="0"/>
                  <a:cs typeface="Times New Roman" panose="02020603050405020304" pitchFamily="18" charset="0"/>
                </a:rPr>
                <a:t>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24" name="Group 23"/>
          <p:cNvGrpSpPr/>
          <p:nvPr/>
        </p:nvGrpSpPr>
        <p:grpSpPr>
          <a:xfrm>
            <a:off x="8522263" y="3560914"/>
            <a:ext cx="1171660" cy="926364"/>
            <a:chOff x="7362741" y="4136116"/>
            <a:chExt cx="1171660" cy="926364"/>
          </a:xfrm>
        </p:grpSpPr>
        <p:sp>
          <p:nvSpPr>
            <p:cNvPr id="25" name="Pentagon 24"/>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RA</a:t>
              </a:r>
              <a:endParaRPr lang="en-GB" sz="2400" dirty="0"/>
            </a:p>
          </p:txBody>
        </p:sp>
        <p:sp>
          <p:nvSpPr>
            <p:cNvPr id="26" name="Rectangle 25"/>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IP(D)-MAC(D)</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27" name="Left-Right Arrow 26"/>
          <p:cNvSpPr/>
          <p:nvPr/>
        </p:nvSpPr>
        <p:spPr>
          <a:xfrm>
            <a:off x="2403688" y="4839314"/>
            <a:ext cx="7404546" cy="959379"/>
          </a:xfrm>
          <a:prstGeom prst="lef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IN" sz="2000" dirty="0" smtClean="0"/>
              <a:t>Connection Established between B and D </a:t>
            </a:r>
            <a:endParaRPr lang="en-GB" sz="2000" dirty="0"/>
          </a:p>
        </p:txBody>
      </p:sp>
      <p:grpSp>
        <p:nvGrpSpPr>
          <p:cNvPr id="28" name="Group 26"/>
          <p:cNvGrpSpPr/>
          <p:nvPr/>
        </p:nvGrpSpPr>
        <p:grpSpPr>
          <a:xfrm>
            <a:off x="10935454" y="6352764"/>
            <a:ext cx="1192320" cy="437760"/>
            <a:chOff x="10944000" y="6404040"/>
            <a:chExt cx="1192320" cy="437760"/>
          </a:xfrm>
        </p:grpSpPr>
        <p:sp>
          <p:nvSpPr>
            <p:cNvPr id="29"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30"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13</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537012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2"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63" presetClass="path" presetSubtype="0" accel="50000" decel="50000" fill="hold" grpId="0" nodeType="clickEffect">
                                  <p:stCondLst>
                                    <p:cond delay="0"/>
                                  </p:stCondLst>
                                  <p:childTnLst>
                                    <p:animMotion origin="layout" path="M 8.33333E-7 3.33333E-6 L 0.23581 -0.06898 " pathEditMode="relative" rAng="0" ptsTypes="AA">
                                      <p:cBhvr>
                                        <p:cTn id="12" dur="2000" fill="hold"/>
                                        <p:tgtEl>
                                          <p:spTgt spid="19"/>
                                        </p:tgtEl>
                                        <p:attrNameLst>
                                          <p:attrName>ppt_x</p:attrName>
                                          <p:attrName>ppt_y</p:attrName>
                                        </p:attrNameLst>
                                      </p:cBhvr>
                                      <p:rCtr x="11784" y="-3449"/>
                                    </p:animMotion>
                                  </p:childTnLst>
                                </p:cTn>
                              </p:par>
                              <p:par>
                                <p:cTn id="13" presetID="63" presetClass="path" presetSubtype="0" accel="50000" decel="50000" fill="hold" nodeType="withEffect">
                                  <p:stCondLst>
                                    <p:cond delay="0"/>
                                  </p:stCondLst>
                                  <p:childTnLst>
                                    <p:animMotion origin="layout" path="M 0.00638 0.00625 L 0.23451 0.06806 " pathEditMode="relative" rAng="0" ptsTypes="AA">
                                      <p:cBhvr>
                                        <p:cTn id="14" dur="2000" fill="hold"/>
                                        <p:tgtEl>
                                          <p:spTgt spid="15"/>
                                        </p:tgtEl>
                                        <p:attrNameLst>
                                          <p:attrName>ppt_x</p:attrName>
                                          <p:attrName>ppt_y</p:attrName>
                                        </p:attrNameLst>
                                      </p:cBhvr>
                                      <p:rCtr x="11406" y="3079"/>
                                    </p:animMotion>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9"/>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15"/>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63" presetClass="path" presetSubtype="0" accel="50000" decel="50000" fill="hold" nodeType="withEffect">
                                  <p:stCondLst>
                                    <p:cond delay="0"/>
                                  </p:stCondLst>
                                  <p:childTnLst>
                                    <p:animMotion origin="layout" path="M 8.33333E-7 -3.33333E-6 L 0.24687 0.00533 " pathEditMode="relative" rAng="0" ptsTypes="AA">
                                      <p:cBhvr>
                                        <p:cTn id="26" dur="2000" fill="hold"/>
                                        <p:tgtEl>
                                          <p:spTgt spid="21"/>
                                        </p:tgtEl>
                                        <p:attrNameLst>
                                          <p:attrName>ppt_x</p:attrName>
                                          <p:attrName>ppt_y</p:attrName>
                                        </p:attrNameLst>
                                      </p:cBhvr>
                                      <p:rCtr x="12344" y="255"/>
                                    </p:animMotion>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21"/>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35" presetClass="path" presetSubtype="0" accel="50000" decel="50000" fill="hold" nodeType="clickEffect">
                                  <p:stCondLst>
                                    <p:cond delay="0"/>
                                  </p:stCondLst>
                                  <p:childTnLst>
                                    <p:animMotion origin="layout" path="M 4.79167E-6 4.44444E-6 L -0.50378 0.10486 " pathEditMode="relative" rAng="0" ptsTypes="AA">
                                      <p:cBhvr>
                                        <p:cTn id="38" dur="2000" fill="hold"/>
                                        <p:tgtEl>
                                          <p:spTgt spid="24"/>
                                        </p:tgtEl>
                                        <p:attrNameLst>
                                          <p:attrName>ppt_x</p:attrName>
                                          <p:attrName>ppt_y</p:attrName>
                                        </p:attrNameLst>
                                      </p:cBhvr>
                                      <p:rCtr x="-25430" y="6829"/>
                                    </p:animMotion>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nodeType="clickEffect">
                                  <p:stCondLst>
                                    <p:cond delay="0"/>
                                  </p:stCondLst>
                                  <p:childTnLst>
                                    <p:set>
                                      <p:cBhvr>
                                        <p:cTn id="42" dur="1" fill="hold">
                                          <p:stCondLst>
                                            <p:cond delay="0"/>
                                          </p:stCondLst>
                                        </p:cTn>
                                        <p:tgtEl>
                                          <p:spTgt spid="24"/>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6" presetClass="entr" presetSubtype="37"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barn(outVertical)">
                                      <p:cBhvr>
                                        <p:cTn id="47" dur="500"/>
                                        <p:tgtEl>
                                          <p:spTgt spid="27"/>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grpId="1" nodeType="clickEffect">
                                  <p:stCondLst>
                                    <p:cond delay="0"/>
                                  </p:stCondLst>
                                  <p:childTnLst>
                                    <p:set>
                                      <p:cBhvr>
                                        <p:cTn id="51" dur="1" fill="hold">
                                          <p:stCondLst>
                                            <p:cond delay="0"/>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19" grpId="2" animBg="1"/>
      <p:bldP spid="27" grpId="0" animBg="1"/>
      <p:bldP spid="27"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dirty="0"/>
          </a:p>
        </p:txBody>
      </p:sp>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Attack Scenarios</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7" name="Flowchart: Alternate Process 6"/>
          <p:cNvSpPr/>
          <p:nvPr/>
        </p:nvSpPr>
        <p:spPr>
          <a:xfrm>
            <a:off x="326462" y="1556948"/>
            <a:ext cx="11503849" cy="643119"/>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2</a:t>
            </a:r>
            <a:r>
              <a:rPr lang="en-US" b="1" dirty="0" smtClean="0">
                <a:solidFill>
                  <a:schemeClr val="tx1"/>
                </a:solidFill>
                <a:latin typeface="Times New Roman" panose="02020603050405020304" pitchFamily="18" charset="0"/>
                <a:cs typeface="Times New Roman" panose="02020603050405020304" pitchFamily="18" charset="0"/>
              </a:rPr>
              <a:t>. Spoofed RA message : Adversary DCU wants to make connection with legitimate SM.</a:t>
            </a:r>
            <a:endParaRPr lang="en-US" b="1" dirty="0">
              <a:solidFill>
                <a:schemeClr val="tx1"/>
              </a:solidFill>
              <a:latin typeface="Times New Roman" panose="02020603050405020304" pitchFamily="18" charset="0"/>
              <a:cs typeface="Times New Roman" panose="02020603050405020304" pitchFamily="18" charset="0"/>
            </a:endParaRPr>
          </a:p>
        </p:txBody>
      </p:sp>
      <p:grpSp>
        <p:nvGrpSpPr>
          <p:cNvPr id="8" name="Group 7"/>
          <p:cNvGrpSpPr/>
          <p:nvPr/>
        </p:nvGrpSpPr>
        <p:grpSpPr>
          <a:xfrm>
            <a:off x="646984" y="3478321"/>
            <a:ext cx="1705707" cy="1390151"/>
            <a:chOff x="990600" y="1905000"/>
            <a:chExt cx="1066800" cy="838200"/>
          </a:xfrm>
        </p:grpSpPr>
        <p:sp>
          <p:nvSpPr>
            <p:cNvPr id="9" name="Rectangle 8"/>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imes New Roman" pitchFamily="18" charset="0"/>
                  <a:cs typeface="Times New Roman" pitchFamily="18" charset="0"/>
                </a:rPr>
                <a:t>SM A</a:t>
              </a:r>
              <a:endParaRPr lang="en-US" b="1" dirty="0">
                <a:latin typeface="Times New Roman" pitchFamily="18" charset="0"/>
                <a:cs typeface="Times New Roman" pitchFamily="18" charset="0"/>
              </a:endParaRPr>
            </a:p>
          </p:txBody>
        </p:sp>
      </p:grpSp>
      <p:sp>
        <p:nvSpPr>
          <p:cNvPr id="11" name="Can 10"/>
          <p:cNvSpPr/>
          <p:nvPr/>
        </p:nvSpPr>
        <p:spPr>
          <a:xfrm>
            <a:off x="9725119" y="2431436"/>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latin typeface="Times New Roman" pitchFamily="18" charset="0"/>
                <a:cs typeface="Times New Roman" pitchFamily="18" charset="0"/>
              </a:rPr>
              <a:t>DCU D</a:t>
            </a:r>
            <a:endParaRPr lang="en-US" sz="2000" b="1" dirty="0">
              <a:latin typeface="Times New Roman" pitchFamily="18" charset="0"/>
              <a:cs typeface="Times New Roman" pitchFamily="18" charset="0"/>
            </a:endParaRPr>
          </a:p>
        </p:txBody>
      </p:sp>
      <p:grpSp>
        <p:nvGrpSpPr>
          <p:cNvPr id="15" name="Group 14"/>
          <p:cNvGrpSpPr/>
          <p:nvPr/>
        </p:nvGrpSpPr>
        <p:grpSpPr>
          <a:xfrm>
            <a:off x="2392777" y="3632012"/>
            <a:ext cx="1157797" cy="1070980"/>
            <a:chOff x="3183467" y="2775228"/>
            <a:chExt cx="1157797" cy="1070980"/>
          </a:xfrm>
        </p:grpSpPr>
        <p:sp>
          <p:nvSpPr>
            <p:cNvPr id="16" name="Pentagon 15"/>
            <p:cNvSpPr/>
            <p:nvPr/>
          </p:nvSpPr>
          <p:spPr>
            <a:xfrm>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2400" dirty="0" smtClean="0"/>
                <a:t>RS</a:t>
              </a:r>
              <a:endParaRPr lang="en-GB" sz="2400" dirty="0"/>
            </a:p>
          </p:txBody>
        </p:sp>
        <p:sp>
          <p:nvSpPr>
            <p:cNvPr id="17" name="Rectangle 16"/>
            <p:cNvSpPr/>
            <p:nvPr/>
          </p:nvSpPr>
          <p:spPr>
            <a:xfrm>
              <a:off x="3183467" y="3532942"/>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19" name="Pentagon 18"/>
          <p:cNvSpPr/>
          <p:nvPr/>
        </p:nvSpPr>
        <p:spPr>
          <a:xfrm flipH="1">
            <a:off x="8557775" y="4914471"/>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dirty="0" smtClean="0"/>
              <a:t>Spoof it</a:t>
            </a:r>
            <a:endParaRPr lang="en-GB" dirty="0"/>
          </a:p>
        </p:txBody>
      </p:sp>
      <p:grpSp>
        <p:nvGrpSpPr>
          <p:cNvPr id="21" name="Group 20"/>
          <p:cNvGrpSpPr/>
          <p:nvPr/>
        </p:nvGrpSpPr>
        <p:grpSpPr>
          <a:xfrm>
            <a:off x="5892221" y="3483160"/>
            <a:ext cx="1157797" cy="1070980"/>
            <a:chOff x="3183467" y="2775228"/>
            <a:chExt cx="1157797" cy="1070980"/>
          </a:xfrm>
        </p:grpSpPr>
        <p:sp>
          <p:nvSpPr>
            <p:cNvPr id="22" name="Pentagon 21"/>
            <p:cNvSpPr/>
            <p:nvPr/>
          </p:nvSpPr>
          <p:spPr>
            <a:xfrm flipH="1">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1600" dirty="0" smtClean="0"/>
                <a:t>Spoofed RA</a:t>
              </a:r>
              <a:endParaRPr lang="en-GB" sz="1600" dirty="0"/>
            </a:p>
          </p:txBody>
        </p:sp>
        <p:sp>
          <p:nvSpPr>
            <p:cNvPr id="23" name="Rectangle 22"/>
            <p:cNvSpPr/>
            <p:nvPr/>
          </p:nvSpPr>
          <p:spPr>
            <a:xfrm>
              <a:off x="3183467" y="3532942"/>
              <a:ext cx="1157797" cy="313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IP(D)-MAC(B)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24" name="Group 23"/>
          <p:cNvGrpSpPr/>
          <p:nvPr/>
        </p:nvGrpSpPr>
        <p:grpSpPr>
          <a:xfrm>
            <a:off x="8522263" y="2813567"/>
            <a:ext cx="1171660" cy="926364"/>
            <a:chOff x="7362741" y="4136116"/>
            <a:chExt cx="1171660" cy="926364"/>
          </a:xfrm>
        </p:grpSpPr>
        <p:sp>
          <p:nvSpPr>
            <p:cNvPr id="25" name="Pentagon 24"/>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RA</a:t>
              </a:r>
              <a:endParaRPr lang="en-GB" sz="2400" dirty="0"/>
            </a:p>
          </p:txBody>
        </p:sp>
        <p:sp>
          <p:nvSpPr>
            <p:cNvPr id="26" name="Rectangle 25"/>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IP(D)-MAC(D)</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27" name="Left-Right Arrow 26"/>
          <p:cNvSpPr/>
          <p:nvPr/>
        </p:nvSpPr>
        <p:spPr>
          <a:xfrm>
            <a:off x="2069579" y="4734301"/>
            <a:ext cx="7404546" cy="959379"/>
          </a:xfrm>
          <a:prstGeom prst="lef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IN" sz="2000" dirty="0" smtClean="0"/>
              <a:t>Connection Established between A and B </a:t>
            </a:r>
            <a:endParaRPr lang="en-GB" sz="2000" dirty="0"/>
          </a:p>
        </p:txBody>
      </p:sp>
      <p:sp>
        <p:nvSpPr>
          <p:cNvPr id="28" name="Can 27"/>
          <p:cNvSpPr/>
          <p:nvPr/>
        </p:nvSpPr>
        <p:spPr>
          <a:xfrm>
            <a:off x="9730874" y="4334989"/>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rgbClr val="FF0000"/>
                </a:solidFill>
                <a:latin typeface="Times New Roman" pitchFamily="18" charset="0"/>
                <a:cs typeface="Times New Roman" pitchFamily="18" charset="0"/>
              </a:rPr>
              <a:t>DCU </a:t>
            </a:r>
            <a:r>
              <a:rPr lang="en-US" sz="2000" b="1" dirty="0">
                <a:solidFill>
                  <a:srgbClr val="FF0000"/>
                </a:solidFill>
                <a:latin typeface="Times New Roman" pitchFamily="18" charset="0"/>
                <a:cs typeface="Times New Roman" pitchFamily="18" charset="0"/>
              </a:rPr>
              <a:t>B</a:t>
            </a:r>
          </a:p>
        </p:txBody>
      </p:sp>
      <p:grpSp>
        <p:nvGrpSpPr>
          <p:cNvPr id="29" name="Group 26"/>
          <p:cNvGrpSpPr/>
          <p:nvPr/>
        </p:nvGrpSpPr>
        <p:grpSpPr>
          <a:xfrm>
            <a:off x="10935454" y="6352764"/>
            <a:ext cx="1192320" cy="437760"/>
            <a:chOff x="10944000" y="6404040"/>
            <a:chExt cx="1192320" cy="437760"/>
          </a:xfrm>
        </p:grpSpPr>
        <p:sp>
          <p:nvSpPr>
            <p:cNvPr id="30"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31"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14</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777388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nodeType="clickEffect">
                                  <p:stCondLst>
                                    <p:cond delay="0"/>
                                  </p:stCondLst>
                                  <p:childTnLst>
                                    <p:animMotion origin="layout" path="M 2.77556E-17 1.11111E-6 L 0.50195 -0.11551 " pathEditMode="relative" rAng="0" ptsTypes="AA">
                                      <p:cBhvr>
                                        <p:cTn id="10" dur="2000" fill="hold"/>
                                        <p:tgtEl>
                                          <p:spTgt spid="15"/>
                                        </p:tgtEl>
                                        <p:attrNameLst>
                                          <p:attrName>ppt_x</p:attrName>
                                          <p:attrName>ppt_y</p:attrName>
                                        </p:attrNameLst>
                                      </p:cBhvr>
                                      <p:rCtr x="25091" y="-5787"/>
                                    </p:animMotion>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1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35" presetClass="path" presetSubtype="0" accel="50000" decel="50000" fill="hold" nodeType="clickEffect">
                                  <p:stCondLst>
                                    <p:cond delay="0"/>
                                  </p:stCondLst>
                                  <p:childTnLst>
                                    <p:animMotion origin="layout" path="M 4.79167E-6 2.22222E-6 L -0.22201 0.04166 " pathEditMode="relative" rAng="0" ptsTypes="AA">
                                      <p:cBhvr>
                                        <p:cTn id="24" dur="2000" fill="hold"/>
                                        <p:tgtEl>
                                          <p:spTgt spid="24"/>
                                        </p:tgtEl>
                                        <p:attrNameLst>
                                          <p:attrName>ppt_x</p:attrName>
                                          <p:attrName>ppt_y</p:attrName>
                                        </p:attrNameLst>
                                      </p:cBhvr>
                                      <p:rCtr x="-11107" y="2083"/>
                                    </p:animMotion>
                                  </p:childTnLst>
                                </p:cTn>
                              </p:par>
                              <p:par>
                                <p:cTn id="25" presetID="35" presetClass="path" presetSubtype="0" accel="50000" decel="50000" fill="hold" grpId="1" nodeType="withEffect">
                                  <p:stCondLst>
                                    <p:cond delay="0"/>
                                  </p:stCondLst>
                                  <p:childTnLst>
                                    <p:animMotion origin="layout" path="M 1.45833E-6 4.07407E-6 L -0.21836 -0.12963 " pathEditMode="relative" rAng="0" ptsTypes="AA">
                                      <p:cBhvr>
                                        <p:cTn id="26" dur="2000" fill="hold"/>
                                        <p:tgtEl>
                                          <p:spTgt spid="19"/>
                                        </p:tgtEl>
                                        <p:attrNameLst>
                                          <p:attrName>ppt_x</p:attrName>
                                          <p:attrName>ppt_y</p:attrName>
                                        </p:attrNameLst>
                                      </p:cBhvr>
                                      <p:rCtr x="-10924" y="-6481"/>
                                    </p:animMotion>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24"/>
                                        </p:tgtEl>
                                        <p:attrNameLst>
                                          <p:attrName>style.visibility</p:attrName>
                                        </p:attrNameLst>
                                      </p:cBhvr>
                                      <p:to>
                                        <p:strVal val="hidden"/>
                                      </p:to>
                                    </p:set>
                                  </p:childTnLst>
                                </p:cTn>
                              </p:par>
                              <p:par>
                                <p:cTn id="31" presetID="1" presetClass="exit" presetSubtype="0" fill="hold" grpId="2" nodeType="withEffect">
                                  <p:stCondLst>
                                    <p:cond delay="0"/>
                                  </p:stCondLst>
                                  <p:childTnLst>
                                    <p:set>
                                      <p:cBhvr>
                                        <p:cTn id="32" dur="1" fill="hold">
                                          <p:stCondLst>
                                            <p:cond delay="0"/>
                                          </p:stCondLst>
                                        </p:cTn>
                                        <p:tgtEl>
                                          <p:spTgt spid="19"/>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63" presetClass="path" presetSubtype="0" accel="50000" decel="50000" fill="hold" nodeType="withEffect">
                                  <p:stCondLst>
                                    <p:cond delay="0"/>
                                  </p:stCondLst>
                                  <p:childTnLst>
                                    <p:animMotion origin="layout" path="M 8.33333E-7 3.7037E-7 L -0.2806 0.02801 " pathEditMode="relative" rAng="0" ptsTypes="AA">
                                      <p:cBhvr>
                                        <p:cTn id="38" dur="2000" fill="hold"/>
                                        <p:tgtEl>
                                          <p:spTgt spid="21"/>
                                        </p:tgtEl>
                                        <p:attrNameLst>
                                          <p:attrName>ppt_x</p:attrName>
                                          <p:attrName>ppt_y</p:attrName>
                                        </p:attrNameLst>
                                      </p:cBhvr>
                                      <p:rCtr x="-14284" y="903"/>
                                    </p:animMotion>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nodeType="clickEffect">
                                  <p:stCondLst>
                                    <p:cond delay="0"/>
                                  </p:stCondLst>
                                  <p:childTnLst>
                                    <p:set>
                                      <p:cBhvr>
                                        <p:cTn id="42" dur="1" fill="hold">
                                          <p:stCondLst>
                                            <p:cond delay="0"/>
                                          </p:stCondLst>
                                        </p:cTn>
                                        <p:tgtEl>
                                          <p:spTgt spid="21"/>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6" presetClass="entr" presetSubtype="37"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barn(outVertical)">
                                      <p:cBhvr>
                                        <p:cTn id="47" dur="500"/>
                                        <p:tgtEl>
                                          <p:spTgt spid="27"/>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grpId="1" nodeType="clickEffect">
                                  <p:stCondLst>
                                    <p:cond delay="0"/>
                                  </p:stCondLst>
                                  <p:childTnLst>
                                    <p:set>
                                      <p:cBhvr>
                                        <p:cTn id="51" dur="1" fill="hold">
                                          <p:stCondLst>
                                            <p:cond delay="0"/>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19" grpId="2" animBg="1"/>
      <p:bldP spid="27" grpId="0" animBg="1"/>
      <p:bldP spid="27"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dirty="0"/>
          </a:p>
        </p:txBody>
      </p:sp>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Attack Scenarios</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7" name="Flowchart: Alternate Process 6"/>
          <p:cNvSpPr/>
          <p:nvPr/>
        </p:nvSpPr>
        <p:spPr>
          <a:xfrm>
            <a:off x="326462" y="1556948"/>
            <a:ext cx="11503849" cy="643119"/>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3</a:t>
            </a:r>
            <a:r>
              <a:rPr lang="en-US" b="1" dirty="0" smtClean="0">
                <a:solidFill>
                  <a:schemeClr val="tx1"/>
                </a:solidFill>
                <a:latin typeface="Times New Roman" panose="02020603050405020304" pitchFamily="18" charset="0"/>
                <a:cs typeface="Times New Roman" panose="02020603050405020304" pitchFamily="18" charset="0"/>
              </a:rPr>
              <a:t>. Spoofed NS message : Adversary SM wants to make connection with legitimate SM.</a:t>
            </a:r>
            <a:endParaRPr lang="en-US" b="1" dirty="0">
              <a:solidFill>
                <a:schemeClr val="tx1"/>
              </a:solidFill>
              <a:latin typeface="Times New Roman" panose="02020603050405020304" pitchFamily="18" charset="0"/>
              <a:cs typeface="Times New Roman" panose="02020603050405020304" pitchFamily="18" charset="0"/>
            </a:endParaRPr>
          </a:p>
        </p:txBody>
      </p:sp>
      <p:grpSp>
        <p:nvGrpSpPr>
          <p:cNvPr id="8" name="Group 7"/>
          <p:cNvGrpSpPr/>
          <p:nvPr/>
        </p:nvGrpSpPr>
        <p:grpSpPr>
          <a:xfrm>
            <a:off x="646984" y="2538045"/>
            <a:ext cx="1705707" cy="1390151"/>
            <a:chOff x="990600" y="1905000"/>
            <a:chExt cx="1066800" cy="838200"/>
          </a:xfrm>
        </p:grpSpPr>
        <p:sp>
          <p:nvSpPr>
            <p:cNvPr id="9" name="Rectangle 8"/>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imes New Roman" pitchFamily="18" charset="0"/>
                  <a:cs typeface="Times New Roman" pitchFamily="18" charset="0"/>
                </a:rPr>
                <a:t>SM A</a:t>
              </a:r>
              <a:endParaRPr lang="en-US" b="1" dirty="0">
                <a:latin typeface="Times New Roman" pitchFamily="18" charset="0"/>
                <a:cs typeface="Times New Roman" pitchFamily="18" charset="0"/>
              </a:endParaRPr>
            </a:p>
          </p:txBody>
        </p:sp>
      </p:grpSp>
      <p:grpSp>
        <p:nvGrpSpPr>
          <p:cNvPr id="12" name="Group 11"/>
          <p:cNvGrpSpPr/>
          <p:nvPr/>
        </p:nvGrpSpPr>
        <p:grpSpPr>
          <a:xfrm>
            <a:off x="652922" y="4093728"/>
            <a:ext cx="1705707" cy="1390151"/>
            <a:chOff x="990600" y="1905000"/>
            <a:chExt cx="1066800" cy="838200"/>
          </a:xfrm>
        </p:grpSpPr>
        <p:sp>
          <p:nvSpPr>
            <p:cNvPr id="13" name="Rectangle 12"/>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FF0000"/>
                  </a:solidFill>
                  <a:latin typeface="Times New Roman" pitchFamily="18" charset="0"/>
                  <a:cs typeface="Times New Roman" pitchFamily="18" charset="0"/>
                </a:rPr>
                <a:t>SM </a:t>
              </a:r>
              <a:r>
                <a:rPr lang="en-US" b="1" dirty="0">
                  <a:solidFill>
                    <a:srgbClr val="FF0000"/>
                  </a:solidFill>
                  <a:latin typeface="Times New Roman" pitchFamily="18" charset="0"/>
                  <a:cs typeface="Times New Roman" pitchFamily="18" charset="0"/>
                </a:rPr>
                <a:t>B</a:t>
              </a:r>
            </a:p>
          </p:txBody>
        </p:sp>
      </p:grpSp>
      <p:grpSp>
        <p:nvGrpSpPr>
          <p:cNvPr id="15" name="Group 14"/>
          <p:cNvGrpSpPr/>
          <p:nvPr/>
        </p:nvGrpSpPr>
        <p:grpSpPr>
          <a:xfrm>
            <a:off x="2392777" y="2769369"/>
            <a:ext cx="1157797" cy="1070980"/>
            <a:chOff x="3183467" y="2775228"/>
            <a:chExt cx="1157797" cy="1070980"/>
          </a:xfrm>
        </p:grpSpPr>
        <p:sp>
          <p:nvSpPr>
            <p:cNvPr id="16" name="Pentagon 15"/>
            <p:cNvSpPr/>
            <p:nvPr/>
          </p:nvSpPr>
          <p:spPr>
            <a:xfrm>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2400" dirty="0" smtClean="0"/>
                <a:t>NS</a:t>
              </a:r>
              <a:endParaRPr lang="en-GB" sz="2400" dirty="0"/>
            </a:p>
          </p:txBody>
        </p:sp>
        <p:sp>
          <p:nvSpPr>
            <p:cNvPr id="17" name="Rectangle 16"/>
            <p:cNvSpPr/>
            <p:nvPr/>
          </p:nvSpPr>
          <p:spPr>
            <a:xfrm>
              <a:off x="3183467" y="3532942"/>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19" name="Pentagon 18"/>
          <p:cNvSpPr/>
          <p:nvPr/>
        </p:nvSpPr>
        <p:spPr>
          <a:xfrm>
            <a:off x="2389907" y="4379632"/>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dirty="0" smtClean="0"/>
              <a:t>Spoof it</a:t>
            </a:r>
            <a:endParaRPr lang="en-GB" dirty="0"/>
          </a:p>
        </p:txBody>
      </p:sp>
      <p:grpSp>
        <p:nvGrpSpPr>
          <p:cNvPr id="21" name="Group 20"/>
          <p:cNvGrpSpPr/>
          <p:nvPr/>
        </p:nvGrpSpPr>
        <p:grpSpPr>
          <a:xfrm>
            <a:off x="5892221" y="3508372"/>
            <a:ext cx="1157797" cy="1070980"/>
            <a:chOff x="3183467" y="2775228"/>
            <a:chExt cx="1157797" cy="1070980"/>
          </a:xfrm>
        </p:grpSpPr>
        <p:sp>
          <p:nvSpPr>
            <p:cNvPr id="22" name="Pentagon 21"/>
            <p:cNvSpPr/>
            <p:nvPr/>
          </p:nvSpPr>
          <p:spPr>
            <a:xfrm>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1600" dirty="0" smtClean="0"/>
                <a:t>Spoofed NS</a:t>
              </a:r>
              <a:endParaRPr lang="en-GB" sz="1600" dirty="0"/>
            </a:p>
          </p:txBody>
        </p:sp>
        <p:sp>
          <p:nvSpPr>
            <p:cNvPr id="23" name="Rectangle 22"/>
            <p:cNvSpPr/>
            <p:nvPr/>
          </p:nvSpPr>
          <p:spPr>
            <a:xfrm>
              <a:off x="3183467" y="3532942"/>
              <a:ext cx="1157797" cy="313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a:solidFill>
                    <a:schemeClr val="tx1"/>
                  </a:solidFill>
                  <a:latin typeface="Times New Roman" panose="02020603050405020304" pitchFamily="18" charset="0"/>
                  <a:cs typeface="Times New Roman" panose="02020603050405020304" pitchFamily="18" charset="0"/>
                </a:rPr>
                <a:t>IP(A)-</a:t>
              </a:r>
              <a:r>
                <a:rPr lang="en-IN" sz="1000" b="1" dirty="0" smtClean="0">
                  <a:solidFill>
                    <a:schemeClr val="tx1"/>
                  </a:solidFill>
                  <a:latin typeface="Times New Roman" panose="02020603050405020304" pitchFamily="18" charset="0"/>
                  <a:cs typeface="Times New Roman" panose="02020603050405020304" pitchFamily="18" charset="0"/>
                </a:rPr>
                <a:t>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24" name="Group 23"/>
          <p:cNvGrpSpPr/>
          <p:nvPr/>
        </p:nvGrpSpPr>
        <p:grpSpPr>
          <a:xfrm>
            <a:off x="8522263" y="3560914"/>
            <a:ext cx="1171660" cy="926364"/>
            <a:chOff x="7362741" y="4136116"/>
            <a:chExt cx="1171660" cy="926364"/>
          </a:xfrm>
        </p:grpSpPr>
        <p:sp>
          <p:nvSpPr>
            <p:cNvPr id="25" name="Pentagon 24"/>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a:t>N</a:t>
              </a:r>
              <a:r>
                <a:rPr lang="en-IN" sz="2400" dirty="0" smtClean="0"/>
                <a:t>A</a:t>
              </a:r>
              <a:endParaRPr lang="en-GB" sz="2400" dirty="0"/>
            </a:p>
          </p:txBody>
        </p:sp>
        <p:sp>
          <p:nvSpPr>
            <p:cNvPr id="26" name="Rectangle 25"/>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IP(D)-MAC(D)</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27" name="Left-Right Arrow 26"/>
          <p:cNvSpPr/>
          <p:nvPr/>
        </p:nvSpPr>
        <p:spPr>
          <a:xfrm>
            <a:off x="2403688" y="4839314"/>
            <a:ext cx="7404546" cy="959379"/>
          </a:xfrm>
          <a:prstGeom prst="lef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IN" sz="2000" dirty="0" smtClean="0"/>
              <a:t>Connection Established between B and D </a:t>
            </a:r>
            <a:endParaRPr lang="en-GB" sz="2000" dirty="0"/>
          </a:p>
        </p:txBody>
      </p:sp>
      <p:grpSp>
        <p:nvGrpSpPr>
          <p:cNvPr id="28" name="Group 27"/>
          <p:cNvGrpSpPr/>
          <p:nvPr/>
        </p:nvGrpSpPr>
        <p:grpSpPr>
          <a:xfrm>
            <a:off x="9811493" y="3297116"/>
            <a:ext cx="1705707" cy="1390151"/>
            <a:chOff x="990600" y="1905000"/>
            <a:chExt cx="1066800" cy="838200"/>
          </a:xfrm>
        </p:grpSpPr>
        <p:sp>
          <p:nvSpPr>
            <p:cNvPr id="29" name="Rectangle 28"/>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imes New Roman" pitchFamily="18" charset="0"/>
                  <a:cs typeface="Times New Roman" pitchFamily="18" charset="0"/>
                </a:rPr>
                <a:t>SM D</a:t>
              </a:r>
              <a:endParaRPr lang="en-US" b="1" dirty="0">
                <a:latin typeface="Times New Roman" pitchFamily="18" charset="0"/>
                <a:cs typeface="Times New Roman" pitchFamily="18" charset="0"/>
              </a:endParaRPr>
            </a:p>
          </p:txBody>
        </p:sp>
      </p:grpSp>
      <p:grpSp>
        <p:nvGrpSpPr>
          <p:cNvPr id="31" name="Group 26"/>
          <p:cNvGrpSpPr/>
          <p:nvPr/>
        </p:nvGrpSpPr>
        <p:grpSpPr>
          <a:xfrm>
            <a:off x="10935454" y="6352764"/>
            <a:ext cx="1192320" cy="437760"/>
            <a:chOff x="10944000" y="6404040"/>
            <a:chExt cx="1192320" cy="437760"/>
          </a:xfrm>
        </p:grpSpPr>
        <p:sp>
          <p:nvSpPr>
            <p:cNvPr id="32"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33"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15</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672141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2"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63" presetClass="path" presetSubtype="0" accel="50000" decel="50000" fill="hold" grpId="0" nodeType="clickEffect">
                                  <p:stCondLst>
                                    <p:cond delay="0"/>
                                  </p:stCondLst>
                                  <p:childTnLst>
                                    <p:animMotion origin="layout" path="M 8.33333E-7 3.33333E-6 L 0.23581 -0.06898 " pathEditMode="relative" rAng="0" ptsTypes="AA">
                                      <p:cBhvr>
                                        <p:cTn id="12" dur="2000" fill="hold"/>
                                        <p:tgtEl>
                                          <p:spTgt spid="19"/>
                                        </p:tgtEl>
                                        <p:attrNameLst>
                                          <p:attrName>ppt_x</p:attrName>
                                          <p:attrName>ppt_y</p:attrName>
                                        </p:attrNameLst>
                                      </p:cBhvr>
                                      <p:rCtr x="11784" y="-3449"/>
                                    </p:animMotion>
                                  </p:childTnLst>
                                </p:cTn>
                              </p:par>
                              <p:par>
                                <p:cTn id="13" presetID="63" presetClass="path" presetSubtype="0" accel="50000" decel="50000" fill="hold" nodeType="withEffect">
                                  <p:stCondLst>
                                    <p:cond delay="0"/>
                                  </p:stCondLst>
                                  <p:childTnLst>
                                    <p:animMotion origin="layout" path="M 0.00638 0.00625 L 0.23451 0.06806 " pathEditMode="relative" rAng="0" ptsTypes="AA">
                                      <p:cBhvr>
                                        <p:cTn id="14" dur="2000" fill="hold"/>
                                        <p:tgtEl>
                                          <p:spTgt spid="15"/>
                                        </p:tgtEl>
                                        <p:attrNameLst>
                                          <p:attrName>ppt_x</p:attrName>
                                          <p:attrName>ppt_y</p:attrName>
                                        </p:attrNameLst>
                                      </p:cBhvr>
                                      <p:rCtr x="11406" y="3079"/>
                                    </p:animMotion>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9"/>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15"/>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63" presetClass="path" presetSubtype="0" accel="50000" decel="50000" fill="hold" nodeType="withEffect">
                                  <p:stCondLst>
                                    <p:cond delay="0"/>
                                  </p:stCondLst>
                                  <p:childTnLst>
                                    <p:animMotion origin="layout" path="M 8.33333E-7 -3.33333E-6 L 0.24687 0.00533 " pathEditMode="relative" rAng="0" ptsTypes="AA">
                                      <p:cBhvr>
                                        <p:cTn id="26" dur="2000" fill="hold"/>
                                        <p:tgtEl>
                                          <p:spTgt spid="21"/>
                                        </p:tgtEl>
                                        <p:attrNameLst>
                                          <p:attrName>ppt_x</p:attrName>
                                          <p:attrName>ppt_y</p:attrName>
                                        </p:attrNameLst>
                                      </p:cBhvr>
                                      <p:rCtr x="12344" y="255"/>
                                    </p:animMotion>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21"/>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35" presetClass="path" presetSubtype="0" accel="50000" decel="50000" fill="hold" nodeType="clickEffect">
                                  <p:stCondLst>
                                    <p:cond delay="0"/>
                                  </p:stCondLst>
                                  <p:childTnLst>
                                    <p:animMotion origin="layout" path="M 4.79167E-6 4.44444E-6 L -0.50378 0.10486 " pathEditMode="relative" rAng="0" ptsTypes="AA">
                                      <p:cBhvr>
                                        <p:cTn id="38" dur="2000" fill="hold"/>
                                        <p:tgtEl>
                                          <p:spTgt spid="24"/>
                                        </p:tgtEl>
                                        <p:attrNameLst>
                                          <p:attrName>ppt_x</p:attrName>
                                          <p:attrName>ppt_y</p:attrName>
                                        </p:attrNameLst>
                                      </p:cBhvr>
                                      <p:rCtr x="-25430" y="6829"/>
                                    </p:animMotion>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nodeType="clickEffect">
                                  <p:stCondLst>
                                    <p:cond delay="0"/>
                                  </p:stCondLst>
                                  <p:childTnLst>
                                    <p:set>
                                      <p:cBhvr>
                                        <p:cTn id="42" dur="1" fill="hold">
                                          <p:stCondLst>
                                            <p:cond delay="0"/>
                                          </p:stCondLst>
                                        </p:cTn>
                                        <p:tgtEl>
                                          <p:spTgt spid="24"/>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6" presetClass="entr" presetSubtype="37"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barn(outVertical)">
                                      <p:cBhvr>
                                        <p:cTn id="47" dur="500"/>
                                        <p:tgtEl>
                                          <p:spTgt spid="27"/>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grpId="1" nodeType="clickEffect">
                                  <p:stCondLst>
                                    <p:cond delay="0"/>
                                  </p:stCondLst>
                                  <p:childTnLst>
                                    <p:set>
                                      <p:cBhvr>
                                        <p:cTn id="51" dur="1" fill="hold">
                                          <p:stCondLst>
                                            <p:cond delay="0"/>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19" grpId="2" animBg="1"/>
      <p:bldP spid="27" grpId="0" animBg="1"/>
      <p:bldP spid="27"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dirty="0"/>
          </a:p>
        </p:txBody>
      </p:sp>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Attack Scenarios</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7" name="Flowchart: Alternate Process 6"/>
          <p:cNvSpPr/>
          <p:nvPr/>
        </p:nvSpPr>
        <p:spPr>
          <a:xfrm>
            <a:off x="326462" y="1556948"/>
            <a:ext cx="11503849" cy="643119"/>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4</a:t>
            </a:r>
            <a:r>
              <a:rPr lang="en-US" b="1" dirty="0" smtClean="0">
                <a:solidFill>
                  <a:schemeClr val="tx1"/>
                </a:solidFill>
                <a:latin typeface="Times New Roman" panose="02020603050405020304" pitchFamily="18" charset="0"/>
                <a:cs typeface="Times New Roman" panose="02020603050405020304" pitchFamily="18" charset="0"/>
              </a:rPr>
              <a:t>. Spoofed NA message : Adversary SM wants to make connection with legitimate SM.</a:t>
            </a:r>
            <a:endParaRPr lang="en-US" b="1" dirty="0">
              <a:solidFill>
                <a:schemeClr val="tx1"/>
              </a:solidFill>
              <a:latin typeface="Times New Roman" panose="02020603050405020304" pitchFamily="18" charset="0"/>
              <a:cs typeface="Times New Roman" panose="02020603050405020304" pitchFamily="18" charset="0"/>
            </a:endParaRPr>
          </a:p>
        </p:txBody>
      </p:sp>
      <p:grpSp>
        <p:nvGrpSpPr>
          <p:cNvPr id="8" name="Group 7"/>
          <p:cNvGrpSpPr/>
          <p:nvPr/>
        </p:nvGrpSpPr>
        <p:grpSpPr>
          <a:xfrm>
            <a:off x="646984" y="3478321"/>
            <a:ext cx="1705707" cy="1390151"/>
            <a:chOff x="990600" y="1905000"/>
            <a:chExt cx="1066800" cy="838200"/>
          </a:xfrm>
        </p:grpSpPr>
        <p:sp>
          <p:nvSpPr>
            <p:cNvPr id="9" name="Rectangle 8"/>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imes New Roman" pitchFamily="18" charset="0"/>
                  <a:cs typeface="Times New Roman" pitchFamily="18" charset="0"/>
                </a:rPr>
                <a:t>SM A</a:t>
              </a:r>
              <a:endParaRPr lang="en-US" b="1" dirty="0">
                <a:latin typeface="Times New Roman" pitchFamily="18" charset="0"/>
                <a:cs typeface="Times New Roman" pitchFamily="18" charset="0"/>
              </a:endParaRPr>
            </a:p>
          </p:txBody>
        </p:sp>
      </p:grpSp>
      <p:grpSp>
        <p:nvGrpSpPr>
          <p:cNvPr id="15" name="Group 14"/>
          <p:cNvGrpSpPr/>
          <p:nvPr/>
        </p:nvGrpSpPr>
        <p:grpSpPr>
          <a:xfrm>
            <a:off x="2392777" y="3632012"/>
            <a:ext cx="1157797" cy="1070980"/>
            <a:chOff x="3183467" y="2775228"/>
            <a:chExt cx="1157797" cy="1070980"/>
          </a:xfrm>
        </p:grpSpPr>
        <p:sp>
          <p:nvSpPr>
            <p:cNvPr id="16" name="Pentagon 15"/>
            <p:cNvSpPr/>
            <p:nvPr/>
          </p:nvSpPr>
          <p:spPr>
            <a:xfrm>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2400" dirty="0"/>
                <a:t>N</a:t>
              </a:r>
              <a:r>
                <a:rPr lang="en-IN" sz="2400" dirty="0" smtClean="0"/>
                <a:t>S</a:t>
              </a:r>
              <a:endParaRPr lang="en-GB" sz="2400" dirty="0"/>
            </a:p>
          </p:txBody>
        </p:sp>
        <p:sp>
          <p:nvSpPr>
            <p:cNvPr id="17" name="Rectangle 16"/>
            <p:cNvSpPr/>
            <p:nvPr/>
          </p:nvSpPr>
          <p:spPr>
            <a:xfrm>
              <a:off x="3183467" y="3532942"/>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19" name="Pentagon 18"/>
          <p:cNvSpPr/>
          <p:nvPr/>
        </p:nvSpPr>
        <p:spPr>
          <a:xfrm flipH="1">
            <a:off x="8557775" y="4914471"/>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dirty="0" smtClean="0"/>
              <a:t>Spoof it</a:t>
            </a:r>
            <a:endParaRPr lang="en-GB" dirty="0"/>
          </a:p>
        </p:txBody>
      </p:sp>
      <p:grpSp>
        <p:nvGrpSpPr>
          <p:cNvPr id="21" name="Group 20"/>
          <p:cNvGrpSpPr/>
          <p:nvPr/>
        </p:nvGrpSpPr>
        <p:grpSpPr>
          <a:xfrm>
            <a:off x="5892221" y="3483160"/>
            <a:ext cx="1157797" cy="1070980"/>
            <a:chOff x="3183467" y="2775228"/>
            <a:chExt cx="1157797" cy="1070980"/>
          </a:xfrm>
        </p:grpSpPr>
        <p:sp>
          <p:nvSpPr>
            <p:cNvPr id="22" name="Pentagon 21"/>
            <p:cNvSpPr/>
            <p:nvPr/>
          </p:nvSpPr>
          <p:spPr>
            <a:xfrm flipH="1">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1600" dirty="0" smtClean="0"/>
                <a:t>Spoofed NA</a:t>
              </a:r>
              <a:endParaRPr lang="en-GB" sz="1600" dirty="0"/>
            </a:p>
          </p:txBody>
        </p:sp>
        <p:sp>
          <p:nvSpPr>
            <p:cNvPr id="23" name="Rectangle 22"/>
            <p:cNvSpPr/>
            <p:nvPr/>
          </p:nvSpPr>
          <p:spPr>
            <a:xfrm>
              <a:off x="3183467" y="3532942"/>
              <a:ext cx="1157797" cy="313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IP(D)-MAC(B)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24" name="Group 23"/>
          <p:cNvGrpSpPr/>
          <p:nvPr/>
        </p:nvGrpSpPr>
        <p:grpSpPr>
          <a:xfrm>
            <a:off x="8522263" y="2813567"/>
            <a:ext cx="1171660" cy="926364"/>
            <a:chOff x="7362741" y="4136116"/>
            <a:chExt cx="1171660" cy="926364"/>
          </a:xfrm>
        </p:grpSpPr>
        <p:sp>
          <p:nvSpPr>
            <p:cNvPr id="25" name="Pentagon 24"/>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a:t>N</a:t>
              </a:r>
              <a:r>
                <a:rPr lang="en-IN" sz="2400" dirty="0" smtClean="0"/>
                <a:t>A</a:t>
              </a:r>
              <a:endParaRPr lang="en-GB" sz="2400" dirty="0"/>
            </a:p>
          </p:txBody>
        </p:sp>
        <p:sp>
          <p:nvSpPr>
            <p:cNvPr id="26" name="Rectangle 25"/>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IP(D)-MAC(D)</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27" name="Left-Right Arrow 26"/>
          <p:cNvSpPr/>
          <p:nvPr/>
        </p:nvSpPr>
        <p:spPr>
          <a:xfrm>
            <a:off x="2069579" y="4734301"/>
            <a:ext cx="7404546" cy="959379"/>
          </a:xfrm>
          <a:prstGeom prst="lef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IN" sz="2000" dirty="0" smtClean="0"/>
              <a:t>Connection Established between A and B </a:t>
            </a:r>
            <a:endParaRPr lang="en-GB" sz="2000" dirty="0"/>
          </a:p>
        </p:txBody>
      </p:sp>
      <p:grpSp>
        <p:nvGrpSpPr>
          <p:cNvPr id="29" name="Group 28"/>
          <p:cNvGrpSpPr/>
          <p:nvPr/>
        </p:nvGrpSpPr>
        <p:grpSpPr>
          <a:xfrm>
            <a:off x="9820285" y="2505309"/>
            <a:ext cx="1705707" cy="1390151"/>
            <a:chOff x="990600" y="1905000"/>
            <a:chExt cx="1066800" cy="838200"/>
          </a:xfrm>
        </p:grpSpPr>
        <p:sp>
          <p:nvSpPr>
            <p:cNvPr id="30" name="Rectangle 29"/>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imes New Roman" pitchFamily="18" charset="0"/>
                  <a:cs typeface="Times New Roman" pitchFamily="18" charset="0"/>
                </a:rPr>
                <a:t>SM D</a:t>
              </a:r>
              <a:endParaRPr lang="en-US" b="1" dirty="0">
                <a:latin typeface="Times New Roman" pitchFamily="18" charset="0"/>
                <a:cs typeface="Times New Roman" pitchFamily="18" charset="0"/>
              </a:endParaRPr>
            </a:p>
          </p:txBody>
        </p:sp>
      </p:grpSp>
      <p:grpSp>
        <p:nvGrpSpPr>
          <p:cNvPr id="32" name="Group 31"/>
          <p:cNvGrpSpPr/>
          <p:nvPr/>
        </p:nvGrpSpPr>
        <p:grpSpPr>
          <a:xfrm>
            <a:off x="9823218" y="4477714"/>
            <a:ext cx="1705707" cy="1390151"/>
            <a:chOff x="990600" y="1905000"/>
            <a:chExt cx="1066800" cy="838200"/>
          </a:xfrm>
        </p:grpSpPr>
        <p:sp>
          <p:nvSpPr>
            <p:cNvPr id="33" name="Rectangle 32"/>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FF0000"/>
                  </a:solidFill>
                  <a:latin typeface="Times New Roman" pitchFamily="18" charset="0"/>
                  <a:cs typeface="Times New Roman" pitchFamily="18" charset="0"/>
                </a:rPr>
                <a:t>SM B</a:t>
              </a:r>
              <a:endParaRPr lang="en-US" b="1" dirty="0">
                <a:solidFill>
                  <a:srgbClr val="FF0000"/>
                </a:solidFill>
                <a:latin typeface="Times New Roman" pitchFamily="18" charset="0"/>
                <a:cs typeface="Times New Roman" pitchFamily="18" charset="0"/>
              </a:endParaRPr>
            </a:p>
          </p:txBody>
        </p:sp>
      </p:grpSp>
      <p:grpSp>
        <p:nvGrpSpPr>
          <p:cNvPr id="28" name="Group 26"/>
          <p:cNvGrpSpPr/>
          <p:nvPr/>
        </p:nvGrpSpPr>
        <p:grpSpPr>
          <a:xfrm>
            <a:off x="10935454" y="6352764"/>
            <a:ext cx="1192320" cy="437760"/>
            <a:chOff x="10944000" y="6404040"/>
            <a:chExt cx="1192320" cy="437760"/>
          </a:xfrm>
        </p:grpSpPr>
        <p:sp>
          <p:nvSpPr>
            <p:cNvPr id="35"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36"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16</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564431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nodeType="clickEffect">
                                  <p:stCondLst>
                                    <p:cond delay="0"/>
                                  </p:stCondLst>
                                  <p:childTnLst>
                                    <p:animMotion origin="layout" path="M 2.77556E-17 1.11111E-6 L 0.50195 -0.11551 " pathEditMode="relative" rAng="0" ptsTypes="AA">
                                      <p:cBhvr>
                                        <p:cTn id="10" dur="2000" fill="hold"/>
                                        <p:tgtEl>
                                          <p:spTgt spid="15"/>
                                        </p:tgtEl>
                                        <p:attrNameLst>
                                          <p:attrName>ppt_x</p:attrName>
                                          <p:attrName>ppt_y</p:attrName>
                                        </p:attrNameLst>
                                      </p:cBhvr>
                                      <p:rCtr x="25091" y="-5787"/>
                                    </p:animMotion>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1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35" presetClass="path" presetSubtype="0" accel="50000" decel="50000" fill="hold" nodeType="clickEffect">
                                  <p:stCondLst>
                                    <p:cond delay="0"/>
                                  </p:stCondLst>
                                  <p:childTnLst>
                                    <p:animMotion origin="layout" path="M 4.79167E-6 2.22222E-6 L -0.22201 0.04166 " pathEditMode="relative" rAng="0" ptsTypes="AA">
                                      <p:cBhvr>
                                        <p:cTn id="24" dur="2000" fill="hold"/>
                                        <p:tgtEl>
                                          <p:spTgt spid="24"/>
                                        </p:tgtEl>
                                        <p:attrNameLst>
                                          <p:attrName>ppt_x</p:attrName>
                                          <p:attrName>ppt_y</p:attrName>
                                        </p:attrNameLst>
                                      </p:cBhvr>
                                      <p:rCtr x="-11107" y="2083"/>
                                    </p:animMotion>
                                  </p:childTnLst>
                                </p:cTn>
                              </p:par>
                              <p:par>
                                <p:cTn id="25" presetID="35" presetClass="path" presetSubtype="0" accel="50000" decel="50000" fill="hold" grpId="1" nodeType="withEffect">
                                  <p:stCondLst>
                                    <p:cond delay="0"/>
                                  </p:stCondLst>
                                  <p:childTnLst>
                                    <p:animMotion origin="layout" path="M 1.45833E-6 4.07407E-6 L -0.21836 -0.12963 " pathEditMode="relative" rAng="0" ptsTypes="AA">
                                      <p:cBhvr>
                                        <p:cTn id="26" dur="2000" fill="hold"/>
                                        <p:tgtEl>
                                          <p:spTgt spid="19"/>
                                        </p:tgtEl>
                                        <p:attrNameLst>
                                          <p:attrName>ppt_x</p:attrName>
                                          <p:attrName>ppt_y</p:attrName>
                                        </p:attrNameLst>
                                      </p:cBhvr>
                                      <p:rCtr x="-10924" y="-6481"/>
                                    </p:animMotion>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24"/>
                                        </p:tgtEl>
                                        <p:attrNameLst>
                                          <p:attrName>style.visibility</p:attrName>
                                        </p:attrNameLst>
                                      </p:cBhvr>
                                      <p:to>
                                        <p:strVal val="hidden"/>
                                      </p:to>
                                    </p:set>
                                  </p:childTnLst>
                                </p:cTn>
                              </p:par>
                              <p:par>
                                <p:cTn id="31" presetID="1" presetClass="exit" presetSubtype="0" fill="hold" grpId="2" nodeType="withEffect">
                                  <p:stCondLst>
                                    <p:cond delay="0"/>
                                  </p:stCondLst>
                                  <p:childTnLst>
                                    <p:set>
                                      <p:cBhvr>
                                        <p:cTn id="32" dur="1" fill="hold">
                                          <p:stCondLst>
                                            <p:cond delay="0"/>
                                          </p:stCondLst>
                                        </p:cTn>
                                        <p:tgtEl>
                                          <p:spTgt spid="19"/>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63" presetClass="path" presetSubtype="0" accel="50000" decel="50000" fill="hold" nodeType="withEffect">
                                  <p:stCondLst>
                                    <p:cond delay="0"/>
                                  </p:stCondLst>
                                  <p:childTnLst>
                                    <p:animMotion origin="layout" path="M 8.33333E-7 3.7037E-7 L -0.2806 0.02801 " pathEditMode="relative" rAng="0" ptsTypes="AA">
                                      <p:cBhvr>
                                        <p:cTn id="38" dur="2000" fill="hold"/>
                                        <p:tgtEl>
                                          <p:spTgt spid="21"/>
                                        </p:tgtEl>
                                        <p:attrNameLst>
                                          <p:attrName>ppt_x</p:attrName>
                                          <p:attrName>ppt_y</p:attrName>
                                        </p:attrNameLst>
                                      </p:cBhvr>
                                      <p:rCtr x="-14284" y="903"/>
                                    </p:animMotion>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nodeType="clickEffect">
                                  <p:stCondLst>
                                    <p:cond delay="0"/>
                                  </p:stCondLst>
                                  <p:childTnLst>
                                    <p:set>
                                      <p:cBhvr>
                                        <p:cTn id="42" dur="1" fill="hold">
                                          <p:stCondLst>
                                            <p:cond delay="0"/>
                                          </p:stCondLst>
                                        </p:cTn>
                                        <p:tgtEl>
                                          <p:spTgt spid="21"/>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6" presetClass="entr" presetSubtype="37"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barn(outVertical)">
                                      <p:cBhvr>
                                        <p:cTn id="47" dur="500"/>
                                        <p:tgtEl>
                                          <p:spTgt spid="27"/>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grpId="1" nodeType="clickEffect">
                                  <p:stCondLst>
                                    <p:cond delay="0"/>
                                  </p:stCondLst>
                                  <p:childTnLst>
                                    <p:set>
                                      <p:cBhvr>
                                        <p:cTn id="51" dur="1" fill="hold">
                                          <p:stCondLst>
                                            <p:cond delay="0"/>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19" grpId="2" animBg="1"/>
      <p:bldP spid="27" grpId="0" animBg="1"/>
      <p:bldP spid="27"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dirty="0"/>
          </a:p>
        </p:txBody>
      </p:sp>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Attack Scenarios</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7" name="Flowchart: Alternate Process 6"/>
          <p:cNvSpPr/>
          <p:nvPr/>
        </p:nvSpPr>
        <p:spPr>
          <a:xfrm>
            <a:off x="326462" y="1556948"/>
            <a:ext cx="11503849" cy="643119"/>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5</a:t>
            </a:r>
            <a:r>
              <a:rPr lang="en-US" b="1" dirty="0" smtClean="0">
                <a:solidFill>
                  <a:schemeClr val="tx1"/>
                </a:solidFill>
                <a:latin typeface="Times New Roman" panose="02020603050405020304" pitchFamily="18" charset="0"/>
                <a:cs typeface="Times New Roman" panose="02020603050405020304" pitchFamily="18" charset="0"/>
              </a:rPr>
              <a:t>. Spoofed RR message : Adversary DCU wants to make connection with legitimate SM.</a:t>
            </a:r>
            <a:endParaRPr lang="en-US" b="1" dirty="0">
              <a:solidFill>
                <a:schemeClr val="tx1"/>
              </a:solidFill>
              <a:latin typeface="Times New Roman" panose="02020603050405020304" pitchFamily="18" charset="0"/>
              <a:cs typeface="Times New Roman" panose="02020603050405020304" pitchFamily="18" charset="0"/>
            </a:endParaRPr>
          </a:p>
        </p:txBody>
      </p:sp>
      <p:grpSp>
        <p:nvGrpSpPr>
          <p:cNvPr id="8" name="Group 7"/>
          <p:cNvGrpSpPr/>
          <p:nvPr/>
        </p:nvGrpSpPr>
        <p:grpSpPr>
          <a:xfrm>
            <a:off x="646984" y="3390398"/>
            <a:ext cx="1705707" cy="1390151"/>
            <a:chOff x="990600" y="1905000"/>
            <a:chExt cx="1066800" cy="838200"/>
          </a:xfrm>
        </p:grpSpPr>
        <p:sp>
          <p:nvSpPr>
            <p:cNvPr id="9" name="Rectangle 8"/>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imes New Roman" pitchFamily="18" charset="0"/>
                  <a:cs typeface="Times New Roman" pitchFamily="18" charset="0"/>
                </a:rPr>
                <a:t>SM A</a:t>
              </a:r>
              <a:endParaRPr lang="en-US" b="1" dirty="0">
                <a:latin typeface="Times New Roman" pitchFamily="18" charset="0"/>
                <a:cs typeface="Times New Roman" pitchFamily="18" charset="0"/>
              </a:endParaRPr>
            </a:p>
          </p:txBody>
        </p:sp>
      </p:grpSp>
      <p:sp>
        <p:nvSpPr>
          <p:cNvPr id="11" name="Can 10"/>
          <p:cNvSpPr/>
          <p:nvPr/>
        </p:nvSpPr>
        <p:spPr>
          <a:xfrm>
            <a:off x="9725119" y="2431436"/>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latin typeface="Times New Roman" pitchFamily="18" charset="0"/>
                <a:cs typeface="Times New Roman" pitchFamily="18" charset="0"/>
              </a:rPr>
              <a:t>DCU D</a:t>
            </a:r>
            <a:endParaRPr lang="en-US" sz="2000" b="1" dirty="0">
              <a:latin typeface="Times New Roman" pitchFamily="18" charset="0"/>
              <a:cs typeface="Times New Roman" pitchFamily="18" charset="0"/>
            </a:endParaRPr>
          </a:p>
        </p:txBody>
      </p:sp>
      <p:grpSp>
        <p:nvGrpSpPr>
          <p:cNvPr id="15" name="Group 14"/>
          <p:cNvGrpSpPr/>
          <p:nvPr/>
        </p:nvGrpSpPr>
        <p:grpSpPr>
          <a:xfrm>
            <a:off x="2392777" y="3632012"/>
            <a:ext cx="1157797" cy="1070980"/>
            <a:chOff x="3183467" y="2775228"/>
            <a:chExt cx="1157797" cy="1070980"/>
          </a:xfrm>
        </p:grpSpPr>
        <p:sp>
          <p:nvSpPr>
            <p:cNvPr id="16" name="Pentagon 15"/>
            <p:cNvSpPr/>
            <p:nvPr/>
          </p:nvSpPr>
          <p:spPr>
            <a:xfrm>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2400" dirty="0" smtClean="0"/>
                <a:t>RS</a:t>
              </a:r>
              <a:endParaRPr lang="en-GB" sz="2400" dirty="0"/>
            </a:p>
          </p:txBody>
        </p:sp>
        <p:sp>
          <p:nvSpPr>
            <p:cNvPr id="17" name="Rectangle 16"/>
            <p:cNvSpPr/>
            <p:nvPr/>
          </p:nvSpPr>
          <p:spPr>
            <a:xfrm>
              <a:off x="3183467" y="3532942"/>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19" name="Pentagon 18"/>
          <p:cNvSpPr/>
          <p:nvPr/>
        </p:nvSpPr>
        <p:spPr>
          <a:xfrm flipH="1">
            <a:off x="8557775" y="4914471"/>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dirty="0" smtClean="0"/>
              <a:t>Spoof it</a:t>
            </a:r>
            <a:endParaRPr lang="en-GB" dirty="0"/>
          </a:p>
        </p:txBody>
      </p:sp>
      <p:grpSp>
        <p:nvGrpSpPr>
          <p:cNvPr id="21" name="Group 20"/>
          <p:cNvGrpSpPr/>
          <p:nvPr/>
        </p:nvGrpSpPr>
        <p:grpSpPr>
          <a:xfrm>
            <a:off x="5892221" y="3483160"/>
            <a:ext cx="1157797" cy="1070980"/>
            <a:chOff x="3183467" y="2775228"/>
            <a:chExt cx="1157797" cy="1070980"/>
          </a:xfrm>
        </p:grpSpPr>
        <p:sp>
          <p:nvSpPr>
            <p:cNvPr id="22" name="Pentagon 21"/>
            <p:cNvSpPr/>
            <p:nvPr/>
          </p:nvSpPr>
          <p:spPr>
            <a:xfrm flipH="1">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1600" dirty="0" smtClean="0"/>
                <a:t>Spoofed RR</a:t>
              </a:r>
              <a:endParaRPr lang="en-GB" sz="1600" dirty="0"/>
            </a:p>
          </p:txBody>
        </p:sp>
        <p:sp>
          <p:nvSpPr>
            <p:cNvPr id="23" name="Rectangle 22"/>
            <p:cNvSpPr/>
            <p:nvPr/>
          </p:nvSpPr>
          <p:spPr>
            <a:xfrm>
              <a:off x="3183467" y="3532942"/>
              <a:ext cx="1157797" cy="313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IP(D)-MAC(B)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24" name="Group 23"/>
          <p:cNvGrpSpPr/>
          <p:nvPr/>
        </p:nvGrpSpPr>
        <p:grpSpPr>
          <a:xfrm>
            <a:off x="8522263" y="2813567"/>
            <a:ext cx="1171660" cy="926364"/>
            <a:chOff x="7362741" y="4136116"/>
            <a:chExt cx="1171660" cy="926364"/>
          </a:xfrm>
        </p:grpSpPr>
        <p:sp>
          <p:nvSpPr>
            <p:cNvPr id="25" name="Pentagon 24"/>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RR</a:t>
              </a:r>
              <a:endParaRPr lang="en-GB" sz="2400" dirty="0"/>
            </a:p>
          </p:txBody>
        </p:sp>
        <p:sp>
          <p:nvSpPr>
            <p:cNvPr id="26" name="Rectangle 25"/>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IP(D)-MAC(D)</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27" name="Left-Right Arrow 26"/>
          <p:cNvSpPr/>
          <p:nvPr/>
        </p:nvSpPr>
        <p:spPr>
          <a:xfrm>
            <a:off x="2069579" y="5639908"/>
            <a:ext cx="7404546" cy="959379"/>
          </a:xfrm>
          <a:prstGeom prst="lef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IN" sz="2000" dirty="0" smtClean="0"/>
              <a:t>Connection Established between A and B </a:t>
            </a:r>
            <a:endParaRPr lang="en-GB" sz="2000" dirty="0"/>
          </a:p>
        </p:txBody>
      </p:sp>
      <p:sp>
        <p:nvSpPr>
          <p:cNvPr id="28" name="Can 27"/>
          <p:cNvSpPr/>
          <p:nvPr/>
        </p:nvSpPr>
        <p:spPr>
          <a:xfrm>
            <a:off x="9730874" y="4334989"/>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rgbClr val="FF0000"/>
                </a:solidFill>
                <a:latin typeface="Times New Roman" pitchFamily="18" charset="0"/>
                <a:cs typeface="Times New Roman" pitchFamily="18" charset="0"/>
              </a:rPr>
              <a:t>DCU </a:t>
            </a:r>
            <a:r>
              <a:rPr lang="en-US" sz="2000" b="1" dirty="0">
                <a:solidFill>
                  <a:srgbClr val="FF0000"/>
                </a:solidFill>
                <a:latin typeface="Times New Roman" pitchFamily="18" charset="0"/>
                <a:cs typeface="Times New Roman" pitchFamily="18" charset="0"/>
              </a:rPr>
              <a:t>B</a:t>
            </a:r>
          </a:p>
        </p:txBody>
      </p:sp>
      <p:sp>
        <p:nvSpPr>
          <p:cNvPr id="29" name="Can 28"/>
          <p:cNvSpPr/>
          <p:nvPr/>
        </p:nvSpPr>
        <p:spPr>
          <a:xfrm>
            <a:off x="5959467" y="2109053"/>
            <a:ext cx="1129177" cy="1085384"/>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latin typeface="Times New Roman" pitchFamily="18" charset="0"/>
                <a:cs typeface="Times New Roman" pitchFamily="18" charset="0"/>
              </a:rPr>
              <a:t>DCU E</a:t>
            </a:r>
            <a:endParaRPr lang="en-US" sz="2000" b="1" dirty="0">
              <a:latin typeface="Times New Roman" pitchFamily="18" charset="0"/>
              <a:cs typeface="Times New Roman" pitchFamily="18" charset="0"/>
            </a:endParaRPr>
          </a:p>
        </p:txBody>
      </p:sp>
      <p:grpSp>
        <p:nvGrpSpPr>
          <p:cNvPr id="30" name="Group 29"/>
          <p:cNvGrpSpPr/>
          <p:nvPr/>
        </p:nvGrpSpPr>
        <p:grpSpPr>
          <a:xfrm>
            <a:off x="8525191" y="4856311"/>
            <a:ext cx="1171660" cy="926364"/>
            <a:chOff x="7362741" y="4136116"/>
            <a:chExt cx="1171660" cy="926364"/>
          </a:xfrm>
        </p:grpSpPr>
        <p:sp>
          <p:nvSpPr>
            <p:cNvPr id="31" name="Pentagon 30"/>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RA</a:t>
              </a:r>
              <a:endParaRPr lang="en-GB" sz="2400" dirty="0"/>
            </a:p>
          </p:txBody>
        </p:sp>
        <p:sp>
          <p:nvSpPr>
            <p:cNvPr id="32" name="Rectangle 31"/>
            <p:cNvSpPr/>
            <p:nvPr/>
          </p:nvSpPr>
          <p:spPr>
            <a:xfrm>
              <a:off x="7362741" y="4749214"/>
              <a:ext cx="1157797" cy="313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IP(B)-MAC(B)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5" name="Left-Right Arrow 4"/>
          <p:cNvSpPr/>
          <p:nvPr/>
        </p:nvSpPr>
        <p:spPr>
          <a:xfrm rot="-540000">
            <a:off x="2288494" y="2517825"/>
            <a:ext cx="3594824" cy="836763"/>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Connected</a:t>
            </a:r>
            <a:endParaRPr lang="en-US" dirty="0"/>
          </a:p>
        </p:txBody>
      </p:sp>
      <p:grpSp>
        <p:nvGrpSpPr>
          <p:cNvPr id="33" name="Group 26"/>
          <p:cNvGrpSpPr/>
          <p:nvPr/>
        </p:nvGrpSpPr>
        <p:grpSpPr>
          <a:xfrm>
            <a:off x="10935454" y="6352764"/>
            <a:ext cx="1192320" cy="437760"/>
            <a:chOff x="10944000" y="6404040"/>
            <a:chExt cx="1192320" cy="437760"/>
          </a:xfrm>
        </p:grpSpPr>
        <p:sp>
          <p:nvSpPr>
            <p:cNvPr id="34"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35"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17</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4138035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35" presetClass="path" presetSubtype="0" accel="50000" decel="50000" fill="hold" nodeType="clickEffect">
                                  <p:stCondLst>
                                    <p:cond delay="0"/>
                                  </p:stCondLst>
                                  <p:childTnLst>
                                    <p:animMotion origin="layout" path="M 4.79167E-6 2.22222E-6 L -0.21693 0.05139 " pathEditMode="relative" rAng="0" ptsTypes="AA">
                                      <p:cBhvr>
                                        <p:cTn id="12" dur="2000" fill="hold"/>
                                        <p:tgtEl>
                                          <p:spTgt spid="24"/>
                                        </p:tgtEl>
                                        <p:attrNameLst>
                                          <p:attrName>ppt_x</p:attrName>
                                          <p:attrName>ppt_y</p:attrName>
                                        </p:attrNameLst>
                                      </p:cBhvr>
                                      <p:rCtr x="-10846" y="2569"/>
                                    </p:animMotion>
                                  </p:childTnLst>
                                </p:cTn>
                              </p:par>
                              <p:par>
                                <p:cTn id="13" presetID="35" presetClass="path" presetSubtype="0" accel="50000" decel="50000" fill="hold" grpId="1" nodeType="withEffect">
                                  <p:stCondLst>
                                    <p:cond delay="0"/>
                                  </p:stCondLst>
                                  <p:childTnLst>
                                    <p:animMotion origin="layout" path="M 1.45833E-6 4.07407E-6 L -0.21615 -0.11343 " pathEditMode="relative" rAng="0" ptsTypes="AA">
                                      <p:cBhvr>
                                        <p:cTn id="14" dur="2000" fill="hold"/>
                                        <p:tgtEl>
                                          <p:spTgt spid="19"/>
                                        </p:tgtEl>
                                        <p:attrNameLst>
                                          <p:attrName>ppt_x</p:attrName>
                                          <p:attrName>ppt_y</p:attrName>
                                        </p:attrNameLst>
                                      </p:cBhvr>
                                      <p:rCtr x="-10807" y="-5671"/>
                                    </p:animMotion>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24"/>
                                        </p:tgtEl>
                                        <p:attrNameLst>
                                          <p:attrName>style.visibility</p:attrName>
                                        </p:attrNameLst>
                                      </p:cBhvr>
                                      <p:to>
                                        <p:strVal val="hidden"/>
                                      </p:to>
                                    </p:set>
                                  </p:childTnLst>
                                </p:cTn>
                              </p:par>
                              <p:par>
                                <p:cTn id="19" presetID="1" presetClass="exit" presetSubtype="0" fill="hold" grpId="2" nodeType="withEffect">
                                  <p:stCondLst>
                                    <p:cond delay="0"/>
                                  </p:stCondLst>
                                  <p:childTnLst>
                                    <p:set>
                                      <p:cBhvr>
                                        <p:cTn id="20" dur="1" fill="hold">
                                          <p:stCondLst>
                                            <p:cond delay="0"/>
                                          </p:stCondLst>
                                        </p:cTn>
                                        <p:tgtEl>
                                          <p:spTgt spid="19"/>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35" presetClass="path" presetSubtype="0" accel="50000" decel="50000" fill="hold" nodeType="clickEffect">
                                  <p:stCondLst>
                                    <p:cond delay="0"/>
                                  </p:stCondLst>
                                  <p:childTnLst>
                                    <p:animMotion origin="layout" path="M 8.33333E-7 3.7037E-7 L -0.28333 -0.00394 " pathEditMode="relative" rAng="0" ptsTypes="AA">
                                      <p:cBhvr>
                                        <p:cTn id="28" dur="2000" fill="hold"/>
                                        <p:tgtEl>
                                          <p:spTgt spid="21"/>
                                        </p:tgtEl>
                                        <p:attrNameLst>
                                          <p:attrName>ppt_x</p:attrName>
                                          <p:attrName>ppt_y</p:attrName>
                                        </p:attrNameLst>
                                      </p:cBhvr>
                                      <p:rCtr x="-14167" y="-208"/>
                                    </p:animMotion>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nodeType="clickEffect">
                                  <p:stCondLst>
                                    <p:cond delay="0"/>
                                  </p:stCondLst>
                                  <p:childTnLst>
                                    <p:set>
                                      <p:cBhvr>
                                        <p:cTn id="32" dur="1" fill="hold">
                                          <p:stCondLst>
                                            <p:cond delay="0"/>
                                          </p:stCondLst>
                                        </p:cTn>
                                        <p:tgtEl>
                                          <p:spTgt spid="21"/>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63" presetClass="path" presetSubtype="0" accel="50000" decel="50000" fill="hold" nodeType="clickEffect">
                                  <p:stCondLst>
                                    <p:cond delay="0"/>
                                  </p:stCondLst>
                                  <p:childTnLst>
                                    <p:animMotion origin="layout" path="M 2.77556E-17 1.11111E-6 L 0.50534 0.16204 " pathEditMode="relative" rAng="0" ptsTypes="AA">
                                      <p:cBhvr>
                                        <p:cTn id="40" dur="2000" fill="hold"/>
                                        <p:tgtEl>
                                          <p:spTgt spid="15"/>
                                        </p:tgtEl>
                                        <p:attrNameLst>
                                          <p:attrName>ppt_x</p:attrName>
                                          <p:attrName>ppt_y</p:attrName>
                                        </p:attrNameLst>
                                      </p:cBhvr>
                                      <p:rCtr x="24948" y="8426"/>
                                    </p:animMotion>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nodeType="clickEffect">
                                  <p:stCondLst>
                                    <p:cond delay="0"/>
                                  </p:stCondLst>
                                  <p:childTnLst>
                                    <p:set>
                                      <p:cBhvr>
                                        <p:cTn id="44" dur="1" fill="hold">
                                          <p:stCondLst>
                                            <p:cond delay="0"/>
                                          </p:stCondLst>
                                        </p:cTn>
                                        <p:tgtEl>
                                          <p:spTgt spid="15"/>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0"/>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35" presetClass="path" presetSubtype="0" accel="50000" decel="50000" fill="hold" nodeType="clickEffect">
                                  <p:stCondLst>
                                    <p:cond delay="0"/>
                                  </p:stCondLst>
                                  <p:childTnLst>
                                    <p:animMotion origin="layout" path="M 4.375E-6 -4.44444E-6 L -0.50351 -0.16805 " pathEditMode="relative" rAng="0" ptsTypes="AA">
                                      <p:cBhvr>
                                        <p:cTn id="52" dur="2000" fill="hold"/>
                                        <p:tgtEl>
                                          <p:spTgt spid="30"/>
                                        </p:tgtEl>
                                        <p:attrNameLst>
                                          <p:attrName>ppt_x</p:attrName>
                                          <p:attrName>ppt_y</p:attrName>
                                        </p:attrNameLst>
                                      </p:cBhvr>
                                      <p:rCtr x="-25000" y="-8588"/>
                                    </p:animMotion>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nodeType="clickEffect">
                                  <p:stCondLst>
                                    <p:cond delay="0"/>
                                  </p:stCondLst>
                                  <p:childTnLst>
                                    <p:set>
                                      <p:cBhvr>
                                        <p:cTn id="56" dur="1" fill="hold">
                                          <p:stCondLst>
                                            <p:cond delay="0"/>
                                          </p:stCondLst>
                                        </p:cTn>
                                        <p:tgtEl>
                                          <p:spTgt spid="30"/>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6" presetClass="exit" presetSubtype="37" fill="hold" grpId="0" nodeType="clickEffect">
                                  <p:stCondLst>
                                    <p:cond delay="0"/>
                                  </p:stCondLst>
                                  <p:childTnLst>
                                    <p:animEffect transition="out" filter="barn(outVertical)">
                                      <p:cBhvr>
                                        <p:cTn id="60" dur="500"/>
                                        <p:tgtEl>
                                          <p:spTgt spid="5"/>
                                        </p:tgtEl>
                                      </p:cBhvr>
                                    </p:animEffect>
                                    <p:set>
                                      <p:cBhvr>
                                        <p:cTn id="61" dur="1" fill="hold">
                                          <p:stCondLst>
                                            <p:cond delay="499"/>
                                          </p:stCondLst>
                                        </p:cTn>
                                        <p:tgtEl>
                                          <p:spTgt spid="5"/>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16" presetClass="entr" presetSubtype="37" fill="hold" grpId="0" nodeType="clickEffect">
                                  <p:stCondLst>
                                    <p:cond delay="0"/>
                                  </p:stCondLst>
                                  <p:childTnLst>
                                    <p:set>
                                      <p:cBhvr>
                                        <p:cTn id="65" dur="1" fill="hold">
                                          <p:stCondLst>
                                            <p:cond delay="0"/>
                                          </p:stCondLst>
                                        </p:cTn>
                                        <p:tgtEl>
                                          <p:spTgt spid="27"/>
                                        </p:tgtEl>
                                        <p:attrNameLst>
                                          <p:attrName>style.visibility</p:attrName>
                                        </p:attrNameLst>
                                      </p:cBhvr>
                                      <p:to>
                                        <p:strVal val="visible"/>
                                      </p:to>
                                    </p:set>
                                    <p:animEffect transition="in" filter="barn(outVertical)">
                                      <p:cBhvr>
                                        <p:cTn id="6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19" grpId="2" animBg="1"/>
      <p:bldP spid="27" grpId="0" animBg="1"/>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Mitigation 1</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2171700" y="3692445"/>
            <a:ext cx="7848600" cy="1323439"/>
          </a:xfrm>
          <a:prstGeom prst="rect">
            <a:avLst/>
          </a:prstGeom>
          <a:solidFill>
            <a:schemeClr val="tx2">
              <a:lumMod val="20000"/>
              <a:lumOff val="80000"/>
            </a:schemeClr>
          </a:solidFill>
        </p:spPr>
        <p:txBody>
          <a:bodyPr wrap="square" rtlCol="0">
            <a:spAutoFit/>
          </a:bodyPr>
          <a:lstStyle/>
          <a:p>
            <a:pPr algn="just"/>
            <a:r>
              <a:rPr lang="en-US" sz="2000" dirty="0" smtClean="0">
                <a:latin typeface="Times New Roman" panose="02020603050405020304" pitchFamily="18" charset="0"/>
                <a:cs typeface="Times New Roman" panose="02020603050405020304" pitchFamily="18" charset="0"/>
              </a:rPr>
              <a:t>The flow of messages is as packet format. Every packet has an unique IP address. Every corresponding neighbor has to keep track of the records to get rid of the spoofed attacks. Hence, there should be a cache of every neighbors in neighborhood.</a:t>
            </a:r>
            <a:endParaRPr lang="en-US" sz="2000" dirty="0">
              <a:latin typeface="Times New Roman" panose="02020603050405020304" pitchFamily="18" charset="0"/>
              <a:cs typeface="Times New Roman" panose="02020603050405020304" pitchFamily="18" charset="0"/>
            </a:endParaRPr>
          </a:p>
        </p:txBody>
      </p:sp>
      <p:cxnSp>
        <p:nvCxnSpPr>
          <p:cNvPr id="6" name="Straight Connector 5"/>
          <p:cNvCxnSpPr/>
          <p:nvPr/>
        </p:nvCxnSpPr>
        <p:spPr>
          <a:xfrm rot="5400000">
            <a:off x="-1066800" y="4362450"/>
            <a:ext cx="4876800" cy="381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rot="5400000">
            <a:off x="5419725" y="4343400"/>
            <a:ext cx="4800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rot="5400000">
            <a:off x="8573294" y="4304506"/>
            <a:ext cx="47244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5400000">
            <a:off x="2114550" y="4324350"/>
            <a:ext cx="4800600" cy="38100"/>
          </a:xfrm>
          <a:prstGeom prst="line">
            <a:avLst/>
          </a:prstGeom>
        </p:spPr>
        <p:style>
          <a:lnRef idx="1">
            <a:schemeClr val="accent1"/>
          </a:lnRef>
          <a:fillRef idx="0">
            <a:schemeClr val="accent1"/>
          </a:fillRef>
          <a:effectRef idx="0">
            <a:schemeClr val="accent1"/>
          </a:effectRef>
          <a:fontRef idx="minor">
            <a:schemeClr val="tx1"/>
          </a:fontRef>
        </p:style>
      </p:cxnSp>
      <p:sp>
        <p:nvSpPr>
          <p:cNvPr id="10" name="Can 9"/>
          <p:cNvSpPr/>
          <p:nvPr/>
        </p:nvSpPr>
        <p:spPr>
          <a:xfrm>
            <a:off x="600169" y="1564661"/>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latin typeface="Times New Roman" pitchFamily="18" charset="0"/>
                <a:cs typeface="Times New Roman" pitchFamily="18" charset="0"/>
              </a:rPr>
              <a:t>DCU D</a:t>
            </a:r>
            <a:endParaRPr lang="en-US" sz="2000" b="1" dirty="0">
              <a:latin typeface="Times New Roman" pitchFamily="18" charset="0"/>
              <a:cs typeface="Times New Roman" pitchFamily="18" charset="0"/>
            </a:endParaRPr>
          </a:p>
        </p:txBody>
      </p:sp>
      <p:sp>
        <p:nvSpPr>
          <p:cNvPr id="11" name="Can 10"/>
          <p:cNvSpPr/>
          <p:nvPr/>
        </p:nvSpPr>
        <p:spPr>
          <a:xfrm>
            <a:off x="3751384" y="1564661"/>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bg1"/>
                </a:solidFill>
                <a:latin typeface="Times New Roman" pitchFamily="18" charset="0"/>
                <a:cs typeface="Times New Roman" pitchFamily="18" charset="0"/>
              </a:rPr>
              <a:t>DCU </a:t>
            </a:r>
            <a:r>
              <a:rPr lang="en-US" sz="2000" b="1" dirty="0">
                <a:solidFill>
                  <a:schemeClr val="bg1"/>
                </a:solidFill>
                <a:latin typeface="Times New Roman" pitchFamily="18" charset="0"/>
                <a:cs typeface="Times New Roman" pitchFamily="18" charset="0"/>
              </a:rPr>
              <a:t>C</a:t>
            </a:r>
          </a:p>
        </p:txBody>
      </p:sp>
      <p:grpSp>
        <p:nvGrpSpPr>
          <p:cNvPr id="12" name="Group 11"/>
          <p:cNvGrpSpPr/>
          <p:nvPr/>
        </p:nvGrpSpPr>
        <p:grpSpPr>
          <a:xfrm>
            <a:off x="6966377" y="1797462"/>
            <a:ext cx="1705707" cy="1390151"/>
            <a:chOff x="990600" y="1905000"/>
            <a:chExt cx="1066800" cy="838200"/>
          </a:xfrm>
        </p:grpSpPr>
        <p:sp>
          <p:nvSpPr>
            <p:cNvPr id="13" name="Rectangle 12"/>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FF0000"/>
                  </a:solidFill>
                  <a:latin typeface="Times New Roman" pitchFamily="18" charset="0"/>
                  <a:cs typeface="Times New Roman" pitchFamily="18" charset="0"/>
                </a:rPr>
                <a:t>SM B</a:t>
              </a:r>
              <a:endParaRPr lang="en-US" b="1" dirty="0">
                <a:solidFill>
                  <a:srgbClr val="FF0000"/>
                </a:solidFill>
                <a:latin typeface="Times New Roman" pitchFamily="18" charset="0"/>
                <a:cs typeface="Times New Roman" pitchFamily="18" charset="0"/>
              </a:endParaRPr>
            </a:p>
          </p:txBody>
        </p:sp>
      </p:grpSp>
      <p:grpSp>
        <p:nvGrpSpPr>
          <p:cNvPr id="15" name="Group 14"/>
          <p:cNvGrpSpPr/>
          <p:nvPr/>
        </p:nvGrpSpPr>
        <p:grpSpPr>
          <a:xfrm>
            <a:off x="9667890" y="1787143"/>
            <a:ext cx="1705707" cy="1390151"/>
            <a:chOff x="990600" y="1905000"/>
            <a:chExt cx="1066800" cy="838200"/>
          </a:xfrm>
        </p:grpSpPr>
        <p:sp>
          <p:nvSpPr>
            <p:cNvPr id="16" name="Rectangle 15"/>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latin typeface="Times New Roman" pitchFamily="18" charset="0"/>
                  <a:cs typeface="Times New Roman" pitchFamily="18" charset="0"/>
                </a:rPr>
                <a:t>SM </a:t>
              </a:r>
              <a:r>
                <a:rPr lang="en-US" b="1" dirty="0">
                  <a:solidFill>
                    <a:schemeClr val="bg1"/>
                  </a:solidFill>
                  <a:latin typeface="Times New Roman" pitchFamily="18" charset="0"/>
                  <a:cs typeface="Times New Roman" pitchFamily="18" charset="0"/>
                </a:rPr>
                <a:t>A</a:t>
              </a:r>
            </a:p>
          </p:txBody>
        </p:sp>
      </p:grpSp>
      <p:sp>
        <p:nvSpPr>
          <p:cNvPr id="18" name="Pentagon 17"/>
          <p:cNvSpPr/>
          <p:nvPr/>
        </p:nvSpPr>
        <p:spPr>
          <a:xfrm rot="16200000" flipH="1">
            <a:off x="7233800" y="3190446"/>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dirty="0" smtClean="0"/>
              <a:t>Spoof it</a:t>
            </a:r>
            <a:endParaRPr lang="en-GB" dirty="0"/>
          </a:p>
        </p:txBody>
      </p:sp>
      <p:grpSp>
        <p:nvGrpSpPr>
          <p:cNvPr id="19" name="Group 18"/>
          <p:cNvGrpSpPr/>
          <p:nvPr/>
        </p:nvGrpSpPr>
        <p:grpSpPr>
          <a:xfrm>
            <a:off x="10351063" y="4328042"/>
            <a:ext cx="1171660" cy="926364"/>
            <a:chOff x="7362741" y="4136116"/>
            <a:chExt cx="1171660" cy="926364"/>
          </a:xfrm>
        </p:grpSpPr>
        <p:sp>
          <p:nvSpPr>
            <p:cNvPr id="20" name="Pentagon 19"/>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RS</a:t>
              </a:r>
              <a:endParaRPr lang="en-GB" sz="2400" dirty="0"/>
            </a:p>
          </p:txBody>
        </p:sp>
        <p:sp>
          <p:nvSpPr>
            <p:cNvPr id="21" name="Rectangle 20"/>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22" name="Group 21"/>
          <p:cNvGrpSpPr/>
          <p:nvPr/>
        </p:nvGrpSpPr>
        <p:grpSpPr>
          <a:xfrm>
            <a:off x="6864500" y="4328042"/>
            <a:ext cx="1157797" cy="1070980"/>
            <a:chOff x="3183467" y="2775228"/>
            <a:chExt cx="1157797" cy="1070980"/>
          </a:xfrm>
        </p:grpSpPr>
        <p:sp>
          <p:nvSpPr>
            <p:cNvPr id="23" name="Pentagon 22"/>
            <p:cNvSpPr/>
            <p:nvPr/>
          </p:nvSpPr>
          <p:spPr>
            <a:xfrm flipH="1">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1600" dirty="0" smtClean="0"/>
                <a:t>Spoofed RS</a:t>
              </a:r>
              <a:endParaRPr lang="en-GB" sz="1600" dirty="0"/>
            </a:p>
          </p:txBody>
        </p:sp>
        <p:sp>
          <p:nvSpPr>
            <p:cNvPr id="24" name="Rectangle 23"/>
            <p:cNvSpPr/>
            <p:nvPr/>
          </p:nvSpPr>
          <p:spPr>
            <a:xfrm>
              <a:off x="3183467" y="3532942"/>
              <a:ext cx="1157797" cy="313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IP(A)-MAC(B)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25" name="TextBox 24"/>
          <p:cNvSpPr txBox="1"/>
          <p:nvPr/>
        </p:nvSpPr>
        <p:spPr>
          <a:xfrm>
            <a:off x="3400425" y="3568620"/>
            <a:ext cx="2250846" cy="307777"/>
          </a:xfrm>
          <a:prstGeom prst="rect">
            <a:avLst/>
          </a:prstGeom>
          <a:solidFill>
            <a:schemeClr val="tx2">
              <a:lumMod val="20000"/>
              <a:lumOff val="80000"/>
            </a:schemeClr>
          </a:solidFill>
        </p:spPr>
        <p:txBody>
          <a:bodyPr wrap="square" rtlCol="0">
            <a:spAutoFit/>
          </a:bodyPr>
          <a:lstStyle/>
          <a:p>
            <a:pPr algn="just"/>
            <a:r>
              <a:rPr lang="en-US" sz="1400" b="1" dirty="0" smtClean="0">
                <a:latin typeface="Times New Roman" panose="02020603050405020304" pitchFamily="18" charset="0"/>
                <a:cs typeface="Times New Roman" panose="02020603050405020304" pitchFamily="18" charset="0"/>
              </a:rPr>
              <a:t>Extract SM’s address B=A</a:t>
            </a:r>
            <a:endParaRPr lang="en-US" sz="1400" b="1" dirty="0">
              <a:latin typeface="Times New Roman" panose="02020603050405020304" pitchFamily="18" charset="0"/>
              <a:cs typeface="Times New Roman" panose="02020603050405020304" pitchFamily="18" charset="0"/>
            </a:endParaRPr>
          </a:p>
        </p:txBody>
      </p:sp>
      <p:sp>
        <p:nvSpPr>
          <p:cNvPr id="29" name="Rectangle 28"/>
          <p:cNvSpPr/>
          <p:nvPr/>
        </p:nvSpPr>
        <p:spPr>
          <a:xfrm>
            <a:off x="3702995" y="4657725"/>
            <a:ext cx="1650055" cy="504825"/>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Echo Message</a:t>
            </a:r>
            <a:endParaRPr lang="en-US" sz="1600" dirty="0"/>
          </a:p>
        </p:txBody>
      </p:sp>
      <p:sp>
        <p:nvSpPr>
          <p:cNvPr id="30" name="Rectangle 29"/>
          <p:cNvSpPr/>
          <p:nvPr/>
        </p:nvSpPr>
        <p:spPr>
          <a:xfrm>
            <a:off x="531170" y="4657725"/>
            <a:ext cx="1650055" cy="504825"/>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smtClean="0"/>
              <a:t>EchoReply</a:t>
            </a:r>
            <a:r>
              <a:rPr lang="en-US" sz="1600" dirty="0" smtClean="0"/>
              <a:t> = A</a:t>
            </a:r>
            <a:endParaRPr lang="en-US" sz="1600" dirty="0"/>
          </a:p>
        </p:txBody>
      </p:sp>
      <p:sp>
        <p:nvSpPr>
          <p:cNvPr id="31" name="TextBox 30"/>
          <p:cNvSpPr txBox="1"/>
          <p:nvPr/>
        </p:nvSpPr>
        <p:spPr>
          <a:xfrm>
            <a:off x="3800474" y="5778420"/>
            <a:ext cx="4762501" cy="707886"/>
          </a:xfrm>
          <a:prstGeom prst="rect">
            <a:avLst/>
          </a:prstGeom>
          <a:solidFill>
            <a:schemeClr val="tx2">
              <a:lumMod val="20000"/>
              <a:lumOff val="80000"/>
            </a:schemeClr>
          </a:solidFill>
        </p:spPr>
        <p:txBody>
          <a:bodyPr wrap="square" rtlCol="0">
            <a:spAutoFit/>
          </a:bodyPr>
          <a:lstStyle/>
          <a:p>
            <a:pPr algn="just"/>
            <a:r>
              <a:rPr lang="en-US" sz="2000" dirty="0" smtClean="0">
                <a:latin typeface="Times New Roman" panose="02020603050405020304" pitchFamily="18" charset="0"/>
                <a:cs typeface="Times New Roman" panose="02020603050405020304" pitchFamily="18" charset="0"/>
              </a:rPr>
              <a:t>Check the majority decision of its neighbors.</a:t>
            </a:r>
          </a:p>
          <a:p>
            <a:pPr algn="just"/>
            <a:r>
              <a:rPr lang="en-US" sz="2000" dirty="0" smtClean="0">
                <a:latin typeface="Times New Roman" panose="02020603050405020304" pitchFamily="18" charset="0"/>
                <a:cs typeface="Times New Roman" panose="02020603050405020304" pitchFamily="18" charset="0"/>
              </a:rPr>
              <a:t>Address didn’t matched and discard B’s RS</a:t>
            </a:r>
            <a:endParaRPr lang="en-US" sz="2000" dirty="0">
              <a:latin typeface="Times New Roman" panose="02020603050405020304" pitchFamily="18" charset="0"/>
              <a:cs typeface="Times New Roman" panose="02020603050405020304" pitchFamily="18" charset="0"/>
            </a:endParaRPr>
          </a:p>
        </p:txBody>
      </p:sp>
      <p:sp>
        <p:nvSpPr>
          <p:cNvPr id="32" name="Text Placeholder 1">
            <a:extLst>
              <a:ext uri="{FF2B5EF4-FFF2-40B4-BE49-F238E27FC236}">
                <a16:creationId xmlns="" xmlns:a16="http://schemas.microsoft.com/office/drawing/2014/main" id="{206381AD-4C2B-4745-99B1-0BBCE6131A71}"/>
              </a:ext>
            </a:extLst>
          </p:cNvPr>
          <p:cNvSpPr txBox="1">
            <a:spLocks/>
          </p:cNvSpPr>
          <p:nvPr/>
        </p:nvSpPr>
        <p:spPr>
          <a:xfrm>
            <a:off x="337908" y="850092"/>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b="1" dirty="0" smtClean="0">
                <a:solidFill>
                  <a:schemeClr val="bg1"/>
                </a:solidFill>
                <a:latin typeface="Times New Roman" panose="02020603050405020304" pitchFamily="18" charset="0"/>
                <a:cs typeface="Times New Roman" panose="02020603050405020304" pitchFamily="18" charset="0"/>
              </a:rPr>
              <a:t>Spoofed RS</a:t>
            </a:r>
            <a:endParaRPr lang="en-US" sz="2800" b="1" dirty="0">
              <a:solidFill>
                <a:schemeClr val="bg1"/>
              </a:solidFill>
              <a:latin typeface="Times New Roman" panose="02020603050405020304" pitchFamily="18" charset="0"/>
              <a:cs typeface="Times New Roman" panose="02020603050405020304" pitchFamily="18" charset="0"/>
            </a:endParaRPr>
          </a:p>
        </p:txBody>
      </p:sp>
      <p:grpSp>
        <p:nvGrpSpPr>
          <p:cNvPr id="33" name="Group 26"/>
          <p:cNvGrpSpPr/>
          <p:nvPr/>
        </p:nvGrpSpPr>
        <p:grpSpPr>
          <a:xfrm>
            <a:off x="10935454" y="6352764"/>
            <a:ext cx="1192320" cy="437760"/>
            <a:chOff x="10944000" y="6404040"/>
            <a:chExt cx="1192320" cy="437760"/>
          </a:xfrm>
        </p:grpSpPr>
        <p:sp>
          <p:nvSpPr>
            <p:cNvPr id="34"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35"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18 </a:t>
              </a:r>
              <a:r>
                <a:rPr lang="en-IN" sz="1800" b="1" strike="noStrike" spc="-1" dirty="0" smtClean="0">
                  <a:latin typeface="Times New Roman" panose="02020603050405020304" pitchFamily="18" charset="0"/>
                  <a:cs typeface="Times New Roman" panose="02020603050405020304" pitchFamily="18" charset="0"/>
                </a:rPr>
                <a:t> </a:t>
              </a:r>
              <a:r>
                <a:rPr lang="en-IN" sz="1800" b="1" strike="noStrike" spc="-1" dirty="0">
                  <a:latin typeface="Times New Roman" panose="02020603050405020304" pitchFamily="18" charset="0"/>
                  <a:cs typeface="Times New Roman" panose="02020603050405020304" pitchFamily="18" charset="0"/>
                </a:rPr>
                <a:t>of</a:t>
              </a:r>
            </a:p>
          </p:txBody>
        </p:sp>
      </p:grpSp>
    </p:spTree>
    <p:extLst>
      <p:ext uri="{BB962C8B-B14F-4D97-AF65-F5344CB8AC3E}">
        <p14:creationId xmlns:p14="http://schemas.microsoft.com/office/powerpoint/2010/main" val="1890544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12"/>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8"/>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7"/>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9"/>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35" presetClass="path" presetSubtype="0" accel="50000" decel="50000" fill="hold" nodeType="clickEffect">
                                  <p:stCondLst>
                                    <p:cond delay="0"/>
                                  </p:stCondLst>
                                  <p:childTnLst>
                                    <p:animMotion origin="layout" path="M 4.79167E-6 -1.11111E-6 L -0.25951 -0.00231 " pathEditMode="relative" rAng="0" ptsTypes="AA">
                                      <p:cBhvr>
                                        <p:cTn id="39" dur="2000" fill="hold"/>
                                        <p:tgtEl>
                                          <p:spTgt spid="19"/>
                                        </p:tgtEl>
                                        <p:attrNameLst>
                                          <p:attrName>ppt_x</p:attrName>
                                          <p:attrName>ppt_y</p:attrName>
                                        </p:attrNameLst>
                                      </p:cBhvr>
                                      <p:rCtr x="-12982" y="-116"/>
                                    </p:animMotion>
                                  </p:childTnLst>
                                </p:cTn>
                              </p:par>
                              <p:par>
                                <p:cTn id="40" presetID="35" presetClass="path" presetSubtype="0" accel="50000" decel="50000" fill="hold" grpId="1" nodeType="withEffect">
                                  <p:stCondLst>
                                    <p:cond delay="0"/>
                                  </p:stCondLst>
                                  <p:childTnLst>
                                    <p:animMotion origin="layout" path="M -4.79167E-6 2.96296E-6 L 0.00079 0.16643 " pathEditMode="relative" rAng="0" ptsTypes="AA">
                                      <p:cBhvr>
                                        <p:cTn id="41" dur="2000" fill="hold"/>
                                        <p:tgtEl>
                                          <p:spTgt spid="18"/>
                                        </p:tgtEl>
                                        <p:attrNameLst>
                                          <p:attrName>ppt_x</p:attrName>
                                          <p:attrName>ppt_y</p:attrName>
                                        </p:attrNameLst>
                                      </p:cBhvr>
                                      <p:rCtr x="39" y="8310"/>
                                    </p:animMotion>
                                  </p:childTnLst>
                                </p:cTn>
                              </p:par>
                            </p:childTnLst>
                          </p:cTn>
                        </p:par>
                      </p:childTnLst>
                    </p:cTn>
                  </p:par>
                  <p:par>
                    <p:cTn id="42" fill="hold">
                      <p:stCondLst>
                        <p:cond delay="indefinite"/>
                      </p:stCondLst>
                      <p:childTnLst>
                        <p:par>
                          <p:cTn id="43" fill="hold">
                            <p:stCondLst>
                              <p:cond delay="0"/>
                            </p:stCondLst>
                            <p:childTnLst>
                              <p:par>
                                <p:cTn id="44" presetID="1" presetClass="exit" presetSubtype="0" fill="hold" nodeType="clickEffect">
                                  <p:stCondLst>
                                    <p:cond delay="0"/>
                                  </p:stCondLst>
                                  <p:childTnLst>
                                    <p:set>
                                      <p:cBhvr>
                                        <p:cTn id="45" dur="1" fill="hold">
                                          <p:stCondLst>
                                            <p:cond delay="0"/>
                                          </p:stCondLst>
                                        </p:cTn>
                                        <p:tgtEl>
                                          <p:spTgt spid="19"/>
                                        </p:tgtEl>
                                        <p:attrNameLst>
                                          <p:attrName>style.visibility</p:attrName>
                                        </p:attrNameLst>
                                      </p:cBhvr>
                                      <p:to>
                                        <p:strVal val="hidden"/>
                                      </p:to>
                                    </p:set>
                                  </p:childTnLst>
                                </p:cTn>
                              </p:par>
                              <p:par>
                                <p:cTn id="46" presetID="1" presetClass="exit" presetSubtype="0" fill="hold" grpId="2" nodeType="withEffect">
                                  <p:stCondLst>
                                    <p:cond delay="0"/>
                                  </p:stCondLst>
                                  <p:childTnLst>
                                    <p:set>
                                      <p:cBhvr>
                                        <p:cTn id="47" dur="1" fill="hold">
                                          <p:stCondLst>
                                            <p:cond delay="0"/>
                                          </p:stCondLst>
                                        </p:cTn>
                                        <p:tgtEl>
                                          <p:spTgt spid="18"/>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22"/>
                                        </p:tgtEl>
                                        <p:attrNameLst>
                                          <p:attrName>style.visibility</p:attrName>
                                        </p:attrNameLst>
                                      </p:cBhvr>
                                      <p:to>
                                        <p:strVal val="visible"/>
                                      </p:to>
                                    </p:set>
                                  </p:childTnLst>
                                </p:cTn>
                              </p:par>
                              <p:par>
                                <p:cTn id="52" presetID="63" presetClass="path" presetSubtype="0" accel="50000" decel="50000" fill="hold" nodeType="withEffect">
                                  <p:stCondLst>
                                    <p:cond delay="0"/>
                                  </p:stCondLst>
                                  <p:childTnLst>
                                    <p:animMotion origin="layout" path="M 3.33333E-6 2.22222E-6 L -0.25026 -0.0007 " pathEditMode="relative" rAng="0" ptsTypes="AA">
                                      <p:cBhvr>
                                        <p:cTn id="53" dur="2000" fill="hold"/>
                                        <p:tgtEl>
                                          <p:spTgt spid="22"/>
                                        </p:tgtEl>
                                        <p:attrNameLst>
                                          <p:attrName>ppt_x</p:attrName>
                                          <p:attrName>ppt_y</p:attrName>
                                        </p:attrNameLst>
                                      </p:cBhvr>
                                      <p:rCtr x="-12513" y="-46"/>
                                    </p:animMotion>
                                  </p:childTnLst>
                                </p:cTn>
                              </p:par>
                            </p:childTnLst>
                          </p:cTn>
                        </p:par>
                      </p:childTnLst>
                    </p:cTn>
                  </p:par>
                  <p:par>
                    <p:cTn id="54" fill="hold">
                      <p:stCondLst>
                        <p:cond delay="indefinite"/>
                      </p:stCondLst>
                      <p:childTnLst>
                        <p:par>
                          <p:cTn id="55" fill="hold">
                            <p:stCondLst>
                              <p:cond delay="0"/>
                            </p:stCondLst>
                            <p:childTnLst>
                              <p:par>
                                <p:cTn id="56" presetID="1" presetClass="exit" presetSubtype="0" fill="hold" nodeType="clickEffect">
                                  <p:stCondLst>
                                    <p:cond delay="0"/>
                                  </p:stCondLst>
                                  <p:childTnLst>
                                    <p:set>
                                      <p:cBhvr>
                                        <p:cTn id="57" dur="1" fill="hold">
                                          <p:stCondLst>
                                            <p:cond delay="0"/>
                                          </p:stCondLst>
                                        </p:cTn>
                                        <p:tgtEl>
                                          <p:spTgt spid="22"/>
                                        </p:tgtEl>
                                        <p:attrNameLst>
                                          <p:attrName>style.visibility</p:attrName>
                                        </p:attrNameLst>
                                      </p:cBhvr>
                                      <p:to>
                                        <p:strVal val="hidden"/>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25"/>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xit" presetSubtype="0" fill="hold" grpId="1" nodeType="clickEffect">
                                  <p:stCondLst>
                                    <p:cond delay="0"/>
                                  </p:stCondLst>
                                  <p:childTnLst>
                                    <p:set>
                                      <p:cBhvr>
                                        <p:cTn id="65" dur="1" fill="hold">
                                          <p:stCondLst>
                                            <p:cond delay="0"/>
                                          </p:stCondLst>
                                        </p:cTn>
                                        <p:tgtEl>
                                          <p:spTgt spid="25"/>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0"/>
                                          </p:stCondLst>
                                        </p:cTn>
                                        <p:tgtEl>
                                          <p:spTgt spid="29"/>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35" presetClass="path" presetSubtype="0" accel="50000" decel="50000" fill="hold" grpId="1" nodeType="clickEffect">
                                  <p:stCondLst>
                                    <p:cond delay="0"/>
                                  </p:stCondLst>
                                  <p:childTnLst>
                                    <p:animMotion origin="layout" path="M -4.16667E-6 -2.22222E-6 L -0.25911 0.00394 " pathEditMode="relative" rAng="0" ptsTypes="AA">
                                      <p:cBhvr>
                                        <p:cTn id="73" dur="2000" fill="hold"/>
                                        <p:tgtEl>
                                          <p:spTgt spid="29"/>
                                        </p:tgtEl>
                                        <p:attrNameLst>
                                          <p:attrName>ppt_x</p:attrName>
                                          <p:attrName>ppt_y</p:attrName>
                                        </p:attrNameLst>
                                      </p:cBhvr>
                                      <p:rCtr x="-12956" y="185"/>
                                    </p:animMotion>
                                  </p:childTnLst>
                                </p:cTn>
                              </p:par>
                            </p:childTnLst>
                          </p:cTn>
                        </p:par>
                      </p:childTnLst>
                    </p:cTn>
                  </p:par>
                  <p:par>
                    <p:cTn id="74" fill="hold">
                      <p:stCondLst>
                        <p:cond delay="indefinite"/>
                      </p:stCondLst>
                      <p:childTnLst>
                        <p:par>
                          <p:cTn id="75" fill="hold">
                            <p:stCondLst>
                              <p:cond delay="0"/>
                            </p:stCondLst>
                            <p:childTnLst>
                              <p:par>
                                <p:cTn id="76" presetID="1" presetClass="exit" presetSubtype="0" fill="hold" grpId="2" nodeType="clickEffect">
                                  <p:stCondLst>
                                    <p:cond delay="0"/>
                                  </p:stCondLst>
                                  <p:childTnLst>
                                    <p:set>
                                      <p:cBhvr>
                                        <p:cTn id="77" dur="1" fill="hold">
                                          <p:stCondLst>
                                            <p:cond delay="0"/>
                                          </p:stCondLst>
                                        </p:cTn>
                                        <p:tgtEl>
                                          <p:spTgt spid="29"/>
                                        </p:tgtEl>
                                        <p:attrNameLst>
                                          <p:attrName>style.visibility</p:attrName>
                                        </p:attrNameLst>
                                      </p:cBhvr>
                                      <p:to>
                                        <p:strVal val="hidden"/>
                                      </p:to>
                                    </p:set>
                                  </p:childTnLst>
                                </p:cTn>
                              </p:par>
                            </p:childTnLst>
                          </p:cTn>
                        </p:par>
                      </p:childTnLst>
                    </p:cTn>
                  </p:par>
                  <p:par>
                    <p:cTn id="78" fill="hold">
                      <p:stCondLst>
                        <p:cond delay="indefinite"/>
                      </p:stCondLst>
                      <p:childTnLst>
                        <p:par>
                          <p:cTn id="79" fill="hold">
                            <p:stCondLst>
                              <p:cond delay="0"/>
                            </p:stCondLst>
                            <p:childTnLst>
                              <p:par>
                                <p:cTn id="80" presetID="1" presetClass="entr" presetSubtype="0" fill="hold" grpId="0" nodeType="clickEffect">
                                  <p:stCondLst>
                                    <p:cond delay="0"/>
                                  </p:stCondLst>
                                  <p:childTnLst>
                                    <p:set>
                                      <p:cBhvr>
                                        <p:cTn id="81" dur="1" fill="hold">
                                          <p:stCondLst>
                                            <p:cond delay="0"/>
                                          </p:stCondLst>
                                        </p:cTn>
                                        <p:tgtEl>
                                          <p:spTgt spid="30"/>
                                        </p:tgtEl>
                                        <p:attrNameLst>
                                          <p:attrName>style.visibility</p:attrName>
                                        </p:attrNameLst>
                                      </p:cBhvr>
                                      <p:to>
                                        <p:strVal val="visible"/>
                                      </p:to>
                                    </p:set>
                                  </p:childTnLst>
                                </p:cTn>
                              </p:par>
                            </p:childTnLst>
                          </p:cTn>
                        </p:par>
                      </p:childTnLst>
                    </p:cTn>
                  </p:par>
                  <p:par>
                    <p:cTn id="82" fill="hold">
                      <p:stCondLst>
                        <p:cond delay="indefinite"/>
                      </p:stCondLst>
                      <p:childTnLst>
                        <p:par>
                          <p:cTn id="83" fill="hold">
                            <p:stCondLst>
                              <p:cond delay="0"/>
                            </p:stCondLst>
                            <p:childTnLst>
                              <p:par>
                                <p:cTn id="84" presetID="35" presetClass="path" presetSubtype="0" accel="50000" decel="50000" fill="hold" grpId="1" nodeType="clickEffect">
                                  <p:stCondLst>
                                    <p:cond delay="0"/>
                                  </p:stCondLst>
                                  <p:childTnLst>
                                    <p:animMotion origin="layout" path="M 2.08333E-6 -2.22222E-6 L 0.26016 2.59259E-6 " pathEditMode="relative" rAng="0" ptsTypes="AA">
                                      <p:cBhvr>
                                        <p:cTn id="85" dur="2000" fill="hold"/>
                                        <p:tgtEl>
                                          <p:spTgt spid="30"/>
                                        </p:tgtEl>
                                        <p:attrNameLst>
                                          <p:attrName>ppt_x</p:attrName>
                                          <p:attrName>ppt_y</p:attrName>
                                        </p:attrNameLst>
                                      </p:cBhvr>
                                      <p:rCtr x="12578" y="185"/>
                                    </p:animMotion>
                                  </p:childTnLst>
                                </p:cTn>
                              </p:par>
                            </p:childTnLst>
                          </p:cTn>
                        </p:par>
                      </p:childTnLst>
                    </p:cTn>
                  </p:par>
                  <p:par>
                    <p:cTn id="86" fill="hold">
                      <p:stCondLst>
                        <p:cond delay="indefinite"/>
                      </p:stCondLst>
                      <p:childTnLst>
                        <p:par>
                          <p:cTn id="87" fill="hold">
                            <p:stCondLst>
                              <p:cond delay="0"/>
                            </p:stCondLst>
                            <p:childTnLst>
                              <p:par>
                                <p:cTn id="88" presetID="1" presetClass="exit" presetSubtype="0" fill="hold" grpId="2" nodeType="clickEffect">
                                  <p:stCondLst>
                                    <p:cond delay="0"/>
                                  </p:stCondLst>
                                  <p:childTnLst>
                                    <p:set>
                                      <p:cBhvr>
                                        <p:cTn id="89" dur="1" fill="hold">
                                          <p:stCondLst>
                                            <p:cond delay="0"/>
                                          </p:stCondLst>
                                        </p:cTn>
                                        <p:tgtEl>
                                          <p:spTgt spid="30"/>
                                        </p:tgtEl>
                                        <p:attrNameLst>
                                          <p:attrName>style.visibility</p:attrName>
                                        </p:attrNameLst>
                                      </p:cBhvr>
                                      <p:to>
                                        <p:strVal val="hidden"/>
                                      </p:to>
                                    </p:set>
                                  </p:childTnLst>
                                </p:cTn>
                              </p:par>
                            </p:childTnLst>
                          </p:cTn>
                        </p:par>
                      </p:childTnLst>
                    </p:cTn>
                  </p:par>
                  <p:par>
                    <p:cTn id="90" fill="hold">
                      <p:stCondLst>
                        <p:cond delay="indefinite"/>
                      </p:stCondLst>
                      <p:childTnLst>
                        <p:par>
                          <p:cTn id="91" fill="hold">
                            <p:stCondLst>
                              <p:cond delay="0"/>
                            </p:stCondLst>
                            <p:childTnLst>
                              <p:par>
                                <p:cTn id="92" presetID="1" presetClass="entr" presetSubtype="0" fill="hold" grpId="0" nodeType="clickEffect">
                                  <p:stCondLst>
                                    <p:cond delay="0"/>
                                  </p:stCondLst>
                                  <p:childTnLst>
                                    <p:set>
                                      <p:cBhvr>
                                        <p:cTn id="93"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1" grpId="0" animBg="1"/>
      <p:bldP spid="18" grpId="0" animBg="1"/>
      <p:bldP spid="18" grpId="1" animBg="1"/>
      <p:bldP spid="18" grpId="2" animBg="1"/>
      <p:bldP spid="25" grpId="0" animBg="1"/>
      <p:bldP spid="25" grpId="1" animBg="1"/>
      <p:bldP spid="29" grpId="0" animBg="1"/>
      <p:bldP spid="29" grpId="1" animBg="1"/>
      <p:bldP spid="29" grpId="2" animBg="1"/>
      <p:bldP spid="30" grpId="0" animBg="1"/>
      <p:bldP spid="30" grpId="1" animBg="1"/>
      <p:bldP spid="30" grpId="2" animBg="1"/>
      <p:bldP spid="31" grpId="0" animBg="1"/>
      <p:bldP spid="3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Mitigation 1</a:t>
            </a:r>
            <a:endParaRPr lang="en-US" sz="3600" b="1" dirty="0">
              <a:solidFill>
                <a:schemeClr val="bg1"/>
              </a:solidFill>
              <a:latin typeface="Times New Roman" panose="02020603050405020304" pitchFamily="18" charset="0"/>
              <a:cs typeface="Times New Roman" panose="02020603050405020304" pitchFamily="18" charset="0"/>
            </a:endParaRPr>
          </a:p>
        </p:txBody>
      </p:sp>
      <p:cxnSp>
        <p:nvCxnSpPr>
          <p:cNvPr id="6" name="Straight Connector 5"/>
          <p:cNvCxnSpPr/>
          <p:nvPr/>
        </p:nvCxnSpPr>
        <p:spPr>
          <a:xfrm rot="5400000">
            <a:off x="-1066800" y="4362450"/>
            <a:ext cx="4876800" cy="381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rot="5400000">
            <a:off x="5419725" y="4343400"/>
            <a:ext cx="4800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rot="5400000">
            <a:off x="8573294" y="4304506"/>
            <a:ext cx="47244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5400000">
            <a:off x="2114550" y="4324350"/>
            <a:ext cx="4800600" cy="38100"/>
          </a:xfrm>
          <a:prstGeom prst="line">
            <a:avLst/>
          </a:prstGeom>
        </p:spPr>
        <p:style>
          <a:lnRef idx="1">
            <a:schemeClr val="accent1"/>
          </a:lnRef>
          <a:fillRef idx="0">
            <a:schemeClr val="accent1"/>
          </a:fillRef>
          <a:effectRef idx="0">
            <a:schemeClr val="accent1"/>
          </a:effectRef>
          <a:fontRef idx="minor">
            <a:schemeClr val="tx1"/>
          </a:fontRef>
        </p:style>
      </p:cxnSp>
      <p:sp>
        <p:nvSpPr>
          <p:cNvPr id="10" name="Can 9"/>
          <p:cNvSpPr/>
          <p:nvPr/>
        </p:nvSpPr>
        <p:spPr>
          <a:xfrm>
            <a:off x="7020019" y="1564661"/>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rgbClr val="FF0000"/>
                </a:solidFill>
                <a:latin typeface="Times New Roman" pitchFamily="18" charset="0"/>
                <a:cs typeface="Times New Roman" pitchFamily="18" charset="0"/>
              </a:rPr>
              <a:t>DCU B</a:t>
            </a:r>
            <a:endParaRPr lang="en-US" sz="2000" b="1" dirty="0">
              <a:solidFill>
                <a:srgbClr val="FF0000"/>
              </a:solidFill>
              <a:latin typeface="Times New Roman" pitchFamily="18" charset="0"/>
              <a:cs typeface="Times New Roman" pitchFamily="18" charset="0"/>
            </a:endParaRPr>
          </a:p>
        </p:txBody>
      </p:sp>
      <p:sp>
        <p:nvSpPr>
          <p:cNvPr id="11" name="Can 10"/>
          <p:cNvSpPr/>
          <p:nvPr/>
        </p:nvSpPr>
        <p:spPr>
          <a:xfrm>
            <a:off x="10171234" y="1564661"/>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bg1"/>
                </a:solidFill>
                <a:latin typeface="Times New Roman" pitchFamily="18" charset="0"/>
                <a:cs typeface="Times New Roman" pitchFamily="18" charset="0"/>
              </a:rPr>
              <a:t>DCU </a:t>
            </a:r>
            <a:r>
              <a:rPr lang="en-US" sz="2000" b="1" dirty="0">
                <a:solidFill>
                  <a:schemeClr val="bg1"/>
                </a:solidFill>
                <a:latin typeface="Times New Roman" pitchFamily="18" charset="0"/>
                <a:cs typeface="Times New Roman" pitchFamily="18" charset="0"/>
              </a:rPr>
              <a:t>A</a:t>
            </a:r>
          </a:p>
        </p:txBody>
      </p:sp>
      <p:grpSp>
        <p:nvGrpSpPr>
          <p:cNvPr id="12" name="Group 11"/>
          <p:cNvGrpSpPr/>
          <p:nvPr/>
        </p:nvGrpSpPr>
        <p:grpSpPr>
          <a:xfrm>
            <a:off x="537002" y="1797462"/>
            <a:ext cx="1705707" cy="1390151"/>
            <a:chOff x="990600" y="1905000"/>
            <a:chExt cx="1066800" cy="838200"/>
          </a:xfrm>
        </p:grpSpPr>
        <p:sp>
          <p:nvSpPr>
            <p:cNvPr id="13" name="Rectangle 12"/>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latin typeface="Times New Roman" pitchFamily="18" charset="0"/>
                  <a:cs typeface="Times New Roman" pitchFamily="18" charset="0"/>
                </a:rPr>
                <a:t>SM </a:t>
              </a:r>
              <a:r>
                <a:rPr lang="en-US" b="1" dirty="0">
                  <a:solidFill>
                    <a:schemeClr val="bg1"/>
                  </a:solidFill>
                  <a:latin typeface="Times New Roman" pitchFamily="18" charset="0"/>
                  <a:cs typeface="Times New Roman" pitchFamily="18" charset="0"/>
                </a:rPr>
                <a:t>D</a:t>
              </a:r>
            </a:p>
          </p:txBody>
        </p:sp>
      </p:grpSp>
      <p:grpSp>
        <p:nvGrpSpPr>
          <p:cNvPr id="15" name="Group 14"/>
          <p:cNvGrpSpPr/>
          <p:nvPr/>
        </p:nvGrpSpPr>
        <p:grpSpPr>
          <a:xfrm>
            <a:off x="3686190" y="1787143"/>
            <a:ext cx="1705707" cy="1390151"/>
            <a:chOff x="990600" y="1905000"/>
            <a:chExt cx="1066800" cy="838200"/>
          </a:xfrm>
        </p:grpSpPr>
        <p:sp>
          <p:nvSpPr>
            <p:cNvPr id="16" name="Rectangle 15"/>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latin typeface="Times New Roman" pitchFamily="18" charset="0"/>
                  <a:cs typeface="Times New Roman" pitchFamily="18" charset="0"/>
                </a:rPr>
                <a:t>SM </a:t>
              </a:r>
              <a:r>
                <a:rPr lang="en-US" b="1" dirty="0">
                  <a:solidFill>
                    <a:schemeClr val="bg1"/>
                  </a:solidFill>
                  <a:latin typeface="Times New Roman" pitchFamily="18" charset="0"/>
                  <a:cs typeface="Times New Roman" pitchFamily="18" charset="0"/>
                </a:rPr>
                <a:t>C</a:t>
              </a:r>
            </a:p>
          </p:txBody>
        </p:sp>
      </p:grpSp>
      <p:sp>
        <p:nvSpPr>
          <p:cNvPr id="18" name="Pentagon 17"/>
          <p:cNvSpPr/>
          <p:nvPr/>
        </p:nvSpPr>
        <p:spPr>
          <a:xfrm rot="16200000" flipH="1">
            <a:off x="7233800" y="3190446"/>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dirty="0" smtClean="0"/>
              <a:t>Spoof it</a:t>
            </a:r>
            <a:endParaRPr lang="en-GB" dirty="0"/>
          </a:p>
        </p:txBody>
      </p:sp>
      <p:grpSp>
        <p:nvGrpSpPr>
          <p:cNvPr id="19" name="Group 18"/>
          <p:cNvGrpSpPr/>
          <p:nvPr/>
        </p:nvGrpSpPr>
        <p:grpSpPr>
          <a:xfrm>
            <a:off x="10351063" y="4328042"/>
            <a:ext cx="1171660" cy="926364"/>
            <a:chOff x="7362741" y="4136116"/>
            <a:chExt cx="1171660" cy="926364"/>
          </a:xfrm>
        </p:grpSpPr>
        <p:sp>
          <p:nvSpPr>
            <p:cNvPr id="20" name="Pentagon 19"/>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RA</a:t>
              </a:r>
              <a:endParaRPr lang="en-GB" sz="2400" dirty="0"/>
            </a:p>
          </p:txBody>
        </p:sp>
        <p:sp>
          <p:nvSpPr>
            <p:cNvPr id="21" name="Rectangle 20"/>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22" name="Group 21"/>
          <p:cNvGrpSpPr/>
          <p:nvPr/>
        </p:nvGrpSpPr>
        <p:grpSpPr>
          <a:xfrm>
            <a:off x="6864500" y="4328042"/>
            <a:ext cx="1157797" cy="1070980"/>
            <a:chOff x="3183467" y="2775228"/>
            <a:chExt cx="1157797" cy="1070980"/>
          </a:xfrm>
        </p:grpSpPr>
        <p:sp>
          <p:nvSpPr>
            <p:cNvPr id="23" name="Pentagon 22"/>
            <p:cNvSpPr/>
            <p:nvPr/>
          </p:nvSpPr>
          <p:spPr>
            <a:xfrm flipH="1">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1600" dirty="0" smtClean="0"/>
                <a:t>Spoofed RA</a:t>
              </a:r>
              <a:endParaRPr lang="en-GB" sz="1600" dirty="0"/>
            </a:p>
          </p:txBody>
        </p:sp>
        <p:sp>
          <p:nvSpPr>
            <p:cNvPr id="24" name="Rectangle 23"/>
            <p:cNvSpPr/>
            <p:nvPr/>
          </p:nvSpPr>
          <p:spPr>
            <a:xfrm>
              <a:off x="3183467" y="3532942"/>
              <a:ext cx="1157797" cy="313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IP(A)-MAC(B)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25" name="TextBox 24"/>
          <p:cNvSpPr txBox="1"/>
          <p:nvPr/>
        </p:nvSpPr>
        <p:spPr>
          <a:xfrm>
            <a:off x="3400425" y="3568620"/>
            <a:ext cx="2250846" cy="307777"/>
          </a:xfrm>
          <a:prstGeom prst="rect">
            <a:avLst/>
          </a:prstGeom>
          <a:solidFill>
            <a:schemeClr val="tx2">
              <a:lumMod val="20000"/>
              <a:lumOff val="80000"/>
            </a:schemeClr>
          </a:solidFill>
        </p:spPr>
        <p:txBody>
          <a:bodyPr wrap="square" rtlCol="0">
            <a:spAutoFit/>
          </a:bodyPr>
          <a:lstStyle/>
          <a:p>
            <a:pPr algn="just"/>
            <a:r>
              <a:rPr lang="en-US" sz="1400" b="1" dirty="0" smtClean="0">
                <a:latin typeface="Times New Roman" panose="02020603050405020304" pitchFamily="18" charset="0"/>
                <a:cs typeface="Times New Roman" panose="02020603050405020304" pitchFamily="18" charset="0"/>
              </a:rPr>
              <a:t>Extract SM’s address B=A</a:t>
            </a:r>
            <a:endParaRPr lang="en-US" sz="1400" b="1" dirty="0">
              <a:latin typeface="Times New Roman" panose="02020603050405020304" pitchFamily="18" charset="0"/>
              <a:cs typeface="Times New Roman" panose="02020603050405020304" pitchFamily="18" charset="0"/>
            </a:endParaRPr>
          </a:p>
        </p:txBody>
      </p:sp>
      <p:sp>
        <p:nvSpPr>
          <p:cNvPr id="29" name="Rectangle 28"/>
          <p:cNvSpPr/>
          <p:nvPr/>
        </p:nvSpPr>
        <p:spPr>
          <a:xfrm>
            <a:off x="3702995" y="4657725"/>
            <a:ext cx="1650055" cy="504825"/>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Echo Message</a:t>
            </a:r>
            <a:endParaRPr lang="en-US" sz="1600" dirty="0"/>
          </a:p>
        </p:txBody>
      </p:sp>
      <p:sp>
        <p:nvSpPr>
          <p:cNvPr id="30" name="Rectangle 29"/>
          <p:cNvSpPr/>
          <p:nvPr/>
        </p:nvSpPr>
        <p:spPr>
          <a:xfrm>
            <a:off x="531170" y="4657725"/>
            <a:ext cx="1650055" cy="504825"/>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smtClean="0"/>
              <a:t>EchoReply</a:t>
            </a:r>
            <a:r>
              <a:rPr lang="en-US" sz="1600" dirty="0" smtClean="0"/>
              <a:t> = A</a:t>
            </a:r>
            <a:endParaRPr lang="en-US" sz="1600" dirty="0"/>
          </a:p>
        </p:txBody>
      </p:sp>
      <p:sp>
        <p:nvSpPr>
          <p:cNvPr id="31" name="TextBox 30"/>
          <p:cNvSpPr txBox="1"/>
          <p:nvPr/>
        </p:nvSpPr>
        <p:spPr>
          <a:xfrm>
            <a:off x="3800474" y="5778420"/>
            <a:ext cx="4762501" cy="1015663"/>
          </a:xfrm>
          <a:prstGeom prst="rect">
            <a:avLst/>
          </a:prstGeom>
          <a:solidFill>
            <a:schemeClr val="tx2">
              <a:lumMod val="20000"/>
              <a:lumOff val="80000"/>
            </a:schemeClr>
          </a:solidFill>
        </p:spPr>
        <p:txBody>
          <a:bodyPr wrap="square" rtlCol="0">
            <a:spAutoFit/>
          </a:bodyPr>
          <a:lstStyle/>
          <a:p>
            <a:pPr algn="just"/>
            <a:r>
              <a:rPr lang="en-US" sz="2000" dirty="0" smtClean="0">
                <a:latin typeface="Times New Roman" panose="02020603050405020304" pitchFamily="18" charset="0"/>
                <a:cs typeface="Times New Roman" panose="02020603050405020304" pitchFamily="18" charset="0"/>
              </a:rPr>
              <a:t>Check its own DCU address with its neighbor’s DCU address.</a:t>
            </a:r>
          </a:p>
          <a:p>
            <a:pPr algn="just"/>
            <a:r>
              <a:rPr lang="en-US" sz="2000" dirty="0" smtClean="0">
                <a:latin typeface="Times New Roman" panose="02020603050405020304" pitchFamily="18" charset="0"/>
                <a:cs typeface="Times New Roman" panose="02020603050405020304" pitchFamily="18" charset="0"/>
              </a:rPr>
              <a:t>Address didn’t matched and discard B’s RA</a:t>
            </a:r>
            <a:endParaRPr lang="en-US" sz="2000" dirty="0">
              <a:latin typeface="Times New Roman" panose="02020603050405020304" pitchFamily="18" charset="0"/>
              <a:cs typeface="Times New Roman" panose="02020603050405020304" pitchFamily="18" charset="0"/>
            </a:endParaRPr>
          </a:p>
        </p:txBody>
      </p:sp>
      <p:sp>
        <p:nvSpPr>
          <p:cNvPr id="32" name="Text Placeholder 1">
            <a:extLst>
              <a:ext uri="{FF2B5EF4-FFF2-40B4-BE49-F238E27FC236}">
                <a16:creationId xmlns="" xmlns:a16="http://schemas.microsoft.com/office/drawing/2014/main" id="{206381AD-4C2B-4745-99B1-0BBCE6131A71}"/>
              </a:ext>
            </a:extLst>
          </p:cNvPr>
          <p:cNvSpPr txBox="1">
            <a:spLocks/>
          </p:cNvSpPr>
          <p:nvPr/>
        </p:nvSpPr>
        <p:spPr>
          <a:xfrm>
            <a:off x="337908" y="850092"/>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b="1" dirty="0" smtClean="0">
                <a:solidFill>
                  <a:schemeClr val="bg1"/>
                </a:solidFill>
                <a:latin typeface="Times New Roman" panose="02020603050405020304" pitchFamily="18" charset="0"/>
                <a:cs typeface="Times New Roman" panose="02020603050405020304" pitchFamily="18" charset="0"/>
              </a:rPr>
              <a:t>Spoofed RA</a:t>
            </a:r>
            <a:endParaRPr lang="en-US" sz="2800" b="1" dirty="0">
              <a:solidFill>
                <a:schemeClr val="bg1"/>
              </a:solidFill>
              <a:latin typeface="Times New Roman" panose="02020603050405020304" pitchFamily="18" charset="0"/>
              <a:cs typeface="Times New Roman" panose="02020603050405020304" pitchFamily="18" charset="0"/>
            </a:endParaRPr>
          </a:p>
        </p:txBody>
      </p:sp>
      <p:grpSp>
        <p:nvGrpSpPr>
          <p:cNvPr id="33" name="Group 32"/>
          <p:cNvGrpSpPr/>
          <p:nvPr/>
        </p:nvGrpSpPr>
        <p:grpSpPr>
          <a:xfrm flipH="1">
            <a:off x="3912163" y="4347092"/>
            <a:ext cx="1171660" cy="926364"/>
            <a:chOff x="7362741" y="4136116"/>
            <a:chExt cx="1171660" cy="926364"/>
          </a:xfrm>
        </p:grpSpPr>
        <p:sp>
          <p:nvSpPr>
            <p:cNvPr id="34" name="Pentagon 33"/>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RS</a:t>
              </a:r>
              <a:endParaRPr lang="en-GB" sz="2400" dirty="0"/>
            </a:p>
          </p:txBody>
        </p:sp>
        <p:sp>
          <p:nvSpPr>
            <p:cNvPr id="35" name="Rectangle 34"/>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IP(C)-MAC(C)</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36" name="Group 26"/>
          <p:cNvGrpSpPr/>
          <p:nvPr/>
        </p:nvGrpSpPr>
        <p:grpSpPr>
          <a:xfrm>
            <a:off x="10935454" y="6352764"/>
            <a:ext cx="1192320" cy="437760"/>
            <a:chOff x="10944000" y="6404040"/>
            <a:chExt cx="1192320" cy="437760"/>
          </a:xfrm>
        </p:grpSpPr>
        <p:sp>
          <p:nvSpPr>
            <p:cNvPr id="37"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38"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19 </a:t>
              </a:r>
              <a:r>
                <a:rPr lang="en-IN" sz="1800" b="1" strike="noStrike" spc="-1" dirty="0" smtClean="0">
                  <a:latin typeface="Times New Roman" panose="02020603050405020304" pitchFamily="18" charset="0"/>
                  <a:cs typeface="Times New Roman" panose="02020603050405020304" pitchFamily="18" charset="0"/>
                </a:rPr>
                <a:t> </a:t>
              </a:r>
              <a:r>
                <a:rPr lang="en-IN" sz="1800" b="1" strike="noStrike" spc="-1" dirty="0">
                  <a:latin typeface="Times New Roman" panose="02020603050405020304" pitchFamily="18" charset="0"/>
                  <a:cs typeface="Times New Roman" panose="02020603050405020304" pitchFamily="18" charset="0"/>
                </a:rPr>
                <a:t>of</a:t>
              </a:r>
            </a:p>
          </p:txBody>
        </p:sp>
      </p:grpSp>
    </p:spTree>
    <p:extLst>
      <p:ext uri="{BB962C8B-B14F-4D97-AF65-F5344CB8AC3E}">
        <p14:creationId xmlns:p14="http://schemas.microsoft.com/office/powerpoint/2010/main" val="3795970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35" presetClass="path" presetSubtype="0" accel="50000" decel="50000" fill="hold" nodeType="clickEffect">
                                  <p:stCondLst>
                                    <p:cond delay="0"/>
                                  </p:stCondLst>
                                  <p:childTnLst>
                                    <p:animMotion origin="layout" path="M -2.08333E-7 1.11111E-6 L 0.52813 -0.00278 " pathEditMode="relative" rAng="0" ptsTypes="AA">
                                      <p:cBhvr>
                                        <p:cTn id="32" dur="2000" fill="hold"/>
                                        <p:tgtEl>
                                          <p:spTgt spid="33"/>
                                        </p:tgtEl>
                                        <p:attrNameLst>
                                          <p:attrName>ppt_x</p:attrName>
                                          <p:attrName>ppt_y</p:attrName>
                                        </p:attrNameLst>
                                      </p:cBhvr>
                                      <p:rCtr x="27174" y="116"/>
                                    </p:animMotion>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33"/>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35" presetClass="path" presetSubtype="0" accel="50000" decel="50000" fill="hold" nodeType="clickEffect">
                                  <p:stCondLst>
                                    <p:cond delay="0"/>
                                  </p:stCondLst>
                                  <p:childTnLst>
                                    <p:animMotion origin="layout" path="M 4.79167E-6 -1.11111E-6 L -0.25951 -0.00231 " pathEditMode="relative" rAng="0" ptsTypes="AA">
                                      <p:cBhvr>
                                        <p:cTn id="46" dur="2000" fill="hold"/>
                                        <p:tgtEl>
                                          <p:spTgt spid="19"/>
                                        </p:tgtEl>
                                        <p:attrNameLst>
                                          <p:attrName>ppt_x</p:attrName>
                                          <p:attrName>ppt_y</p:attrName>
                                        </p:attrNameLst>
                                      </p:cBhvr>
                                      <p:rCtr x="-12982" y="-116"/>
                                    </p:animMotion>
                                  </p:childTnLst>
                                </p:cTn>
                              </p:par>
                              <p:par>
                                <p:cTn id="47" presetID="35" presetClass="path" presetSubtype="0" accel="50000" decel="50000" fill="hold" grpId="1" nodeType="withEffect">
                                  <p:stCondLst>
                                    <p:cond delay="0"/>
                                  </p:stCondLst>
                                  <p:childTnLst>
                                    <p:animMotion origin="layout" path="M -4.79167E-6 2.96296E-6 L 0.00079 0.16643 " pathEditMode="relative" rAng="0" ptsTypes="AA">
                                      <p:cBhvr>
                                        <p:cTn id="48" dur="2000" fill="hold"/>
                                        <p:tgtEl>
                                          <p:spTgt spid="18"/>
                                        </p:tgtEl>
                                        <p:attrNameLst>
                                          <p:attrName>ppt_x</p:attrName>
                                          <p:attrName>ppt_y</p:attrName>
                                        </p:attrNameLst>
                                      </p:cBhvr>
                                      <p:rCtr x="39" y="8310"/>
                                    </p:animMotion>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nodeType="clickEffect">
                                  <p:stCondLst>
                                    <p:cond delay="0"/>
                                  </p:stCondLst>
                                  <p:childTnLst>
                                    <p:set>
                                      <p:cBhvr>
                                        <p:cTn id="52" dur="1" fill="hold">
                                          <p:stCondLst>
                                            <p:cond delay="0"/>
                                          </p:stCondLst>
                                        </p:cTn>
                                        <p:tgtEl>
                                          <p:spTgt spid="19"/>
                                        </p:tgtEl>
                                        <p:attrNameLst>
                                          <p:attrName>style.visibility</p:attrName>
                                        </p:attrNameLst>
                                      </p:cBhvr>
                                      <p:to>
                                        <p:strVal val="hidden"/>
                                      </p:to>
                                    </p:set>
                                  </p:childTnLst>
                                </p:cTn>
                              </p:par>
                              <p:par>
                                <p:cTn id="53" presetID="1" presetClass="exit" presetSubtype="0" fill="hold" grpId="2" nodeType="withEffect">
                                  <p:stCondLst>
                                    <p:cond delay="0"/>
                                  </p:stCondLst>
                                  <p:childTnLst>
                                    <p:set>
                                      <p:cBhvr>
                                        <p:cTn id="54" dur="1" fill="hold">
                                          <p:stCondLst>
                                            <p:cond delay="0"/>
                                          </p:stCondLst>
                                        </p:cTn>
                                        <p:tgtEl>
                                          <p:spTgt spid="18"/>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22"/>
                                        </p:tgtEl>
                                        <p:attrNameLst>
                                          <p:attrName>style.visibility</p:attrName>
                                        </p:attrNameLst>
                                      </p:cBhvr>
                                      <p:to>
                                        <p:strVal val="visible"/>
                                      </p:to>
                                    </p:set>
                                  </p:childTnLst>
                                </p:cTn>
                              </p:par>
                              <p:par>
                                <p:cTn id="59" presetID="63" presetClass="path" presetSubtype="0" accel="50000" decel="50000" fill="hold" nodeType="withEffect">
                                  <p:stCondLst>
                                    <p:cond delay="0"/>
                                  </p:stCondLst>
                                  <p:childTnLst>
                                    <p:animMotion origin="layout" path="M 3.33333E-6 2.22222E-6 L -0.25026 -0.0007 " pathEditMode="relative" rAng="0" ptsTypes="AA">
                                      <p:cBhvr>
                                        <p:cTn id="60" dur="2000" fill="hold"/>
                                        <p:tgtEl>
                                          <p:spTgt spid="22"/>
                                        </p:tgtEl>
                                        <p:attrNameLst>
                                          <p:attrName>ppt_x</p:attrName>
                                          <p:attrName>ppt_y</p:attrName>
                                        </p:attrNameLst>
                                      </p:cBhvr>
                                      <p:rCtr x="-12513" y="-46"/>
                                    </p:animMotion>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nodeType="clickEffect">
                                  <p:stCondLst>
                                    <p:cond delay="0"/>
                                  </p:stCondLst>
                                  <p:childTnLst>
                                    <p:set>
                                      <p:cBhvr>
                                        <p:cTn id="64" dur="1" fill="hold">
                                          <p:stCondLst>
                                            <p:cond delay="0"/>
                                          </p:stCondLst>
                                        </p:cTn>
                                        <p:tgtEl>
                                          <p:spTgt spid="22"/>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5"/>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25"/>
                                        </p:tgtEl>
                                        <p:attrNameLst>
                                          <p:attrName>style.visibility</p:attrName>
                                        </p:attrNameLst>
                                      </p:cBhvr>
                                      <p:to>
                                        <p:strVal val="hidden"/>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29"/>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35" presetClass="path" presetSubtype="0" accel="50000" decel="50000" fill="hold" grpId="1" nodeType="clickEffect">
                                  <p:stCondLst>
                                    <p:cond delay="0"/>
                                  </p:stCondLst>
                                  <p:childTnLst>
                                    <p:animMotion origin="layout" path="M -4.16667E-6 -2.22222E-6 L -0.25911 0.00394 " pathEditMode="relative" rAng="0" ptsTypes="AA">
                                      <p:cBhvr>
                                        <p:cTn id="80" dur="2000" fill="hold"/>
                                        <p:tgtEl>
                                          <p:spTgt spid="29"/>
                                        </p:tgtEl>
                                        <p:attrNameLst>
                                          <p:attrName>ppt_x</p:attrName>
                                          <p:attrName>ppt_y</p:attrName>
                                        </p:attrNameLst>
                                      </p:cBhvr>
                                      <p:rCtr x="-12956" y="185"/>
                                    </p:animMotion>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2" nodeType="clickEffect">
                                  <p:stCondLst>
                                    <p:cond delay="0"/>
                                  </p:stCondLst>
                                  <p:childTnLst>
                                    <p:set>
                                      <p:cBhvr>
                                        <p:cTn id="84" dur="1" fill="hold">
                                          <p:stCondLst>
                                            <p:cond delay="0"/>
                                          </p:stCondLst>
                                        </p:cTn>
                                        <p:tgtEl>
                                          <p:spTgt spid="29"/>
                                        </p:tgtEl>
                                        <p:attrNameLst>
                                          <p:attrName>style.visibility</p:attrName>
                                        </p:attrNameLst>
                                      </p:cBhvr>
                                      <p:to>
                                        <p:strVal val="hidden"/>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30"/>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35" presetClass="path" presetSubtype="0" accel="50000" decel="50000" fill="hold" grpId="1" nodeType="clickEffect">
                                  <p:stCondLst>
                                    <p:cond delay="0"/>
                                  </p:stCondLst>
                                  <p:childTnLst>
                                    <p:animMotion origin="layout" path="M 2.08333E-6 -2.22222E-6 L 0.26016 2.59259E-6 " pathEditMode="relative" rAng="0" ptsTypes="AA">
                                      <p:cBhvr>
                                        <p:cTn id="92" dur="2000" fill="hold"/>
                                        <p:tgtEl>
                                          <p:spTgt spid="30"/>
                                        </p:tgtEl>
                                        <p:attrNameLst>
                                          <p:attrName>ppt_x</p:attrName>
                                          <p:attrName>ppt_y</p:attrName>
                                        </p:attrNameLst>
                                      </p:cBhvr>
                                      <p:rCtr x="12578" y="185"/>
                                    </p:animMotion>
                                  </p:childTnLst>
                                </p:cTn>
                              </p:par>
                            </p:childTnLst>
                          </p:cTn>
                        </p:par>
                      </p:childTnLst>
                    </p:cTn>
                  </p:par>
                  <p:par>
                    <p:cTn id="93" fill="hold">
                      <p:stCondLst>
                        <p:cond delay="indefinite"/>
                      </p:stCondLst>
                      <p:childTnLst>
                        <p:par>
                          <p:cTn id="94" fill="hold">
                            <p:stCondLst>
                              <p:cond delay="0"/>
                            </p:stCondLst>
                            <p:childTnLst>
                              <p:par>
                                <p:cTn id="95" presetID="1" presetClass="exit" presetSubtype="0" fill="hold" grpId="2" nodeType="clickEffect">
                                  <p:stCondLst>
                                    <p:cond delay="0"/>
                                  </p:stCondLst>
                                  <p:childTnLst>
                                    <p:set>
                                      <p:cBhvr>
                                        <p:cTn id="96" dur="1" fill="hold">
                                          <p:stCondLst>
                                            <p:cond delay="0"/>
                                          </p:stCondLst>
                                        </p:cTn>
                                        <p:tgtEl>
                                          <p:spTgt spid="30"/>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8" grpId="0" animBg="1"/>
      <p:bldP spid="18" grpId="1" animBg="1"/>
      <p:bldP spid="18" grpId="2" animBg="1"/>
      <p:bldP spid="25" grpId="0" animBg="1"/>
      <p:bldP spid="25" grpId="1" animBg="1"/>
      <p:bldP spid="29" grpId="0" animBg="1"/>
      <p:bldP spid="29" grpId="1" animBg="1"/>
      <p:bldP spid="29" grpId="2" animBg="1"/>
      <p:bldP spid="30" grpId="0" animBg="1"/>
      <p:bldP spid="30" grpId="1" animBg="1"/>
      <p:bldP spid="30" grpId="2" animBg="1"/>
      <p:bldP spid="31" grpId="0" animBg="1"/>
      <p:bldP spid="3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4154" t="17219" r="8454" b="14553"/>
          <a:stretch/>
        </p:blipFill>
        <p:spPr>
          <a:xfrm>
            <a:off x="0" y="-2"/>
            <a:ext cx="10237862" cy="6846115"/>
          </a:xfrm>
          <a:prstGeom prst="rect">
            <a:avLst/>
          </a:prstGeom>
        </p:spPr>
      </p:pic>
      <p:sp>
        <p:nvSpPr>
          <p:cNvPr id="4" name="TextBox 3">
            <a:extLst>
              <a:ext uri="{FF2B5EF4-FFF2-40B4-BE49-F238E27FC236}">
                <a16:creationId xmlns="" xmlns:a16="http://schemas.microsoft.com/office/drawing/2014/main" id="{042C12F7-AE9B-40D2-A6C4-2F1B6BC860EE}"/>
              </a:ext>
            </a:extLst>
          </p:cNvPr>
          <p:cNvSpPr txBox="1"/>
          <p:nvPr/>
        </p:nvSpPr>
        <p:spPr>
          <a:xfrm>
            <a:off x="111095" y="103962"/>
            <a:ext cx="11972658" cy="584775"/>
          </a:xfrm>
          <a:prstGeom prst="rect">
            <a:avLst/>
          </a:prstGeom>
          <a:noFill/>
        </p:spPr>
        <p:txBody>
          <a:bodyPr wrap="square" rtlCol="0" anchor="ctr">
            <a:spAutoFit/>
          </a:bodyPr>
          <a:lstStyle/>
          <a:p>
            <a:pPr algn="ctr"/>
            <a:r>
              <a:rPr lang="en-US" altLang="ko-KR" sz="3200" b="1" dirty="0" smtClean="0">
                <a:solidFill>
                  <a:schemeClr val="bg1"/>
                </a:solidFill>
                <a:latin typeface="Times New Roman" panose="02020603050405020304" pitchFamily="18" charset="0"/>
                <a:cs typeface="Times New Roman" panose="02020603050405020304" pitchFamily="18" charset="0"/>
              </a:rPr>
              <a:t>In The Presentation</a:t>
            </a:r>
            <a:endParaRPr lang="ko-KR" altLang="en-US" sz="3200" b="1" dirty="0">
              <a:solidFill>
                <a:schemeClr val="bg1"/>
              </a:solidFill>
              <a:latin typeface="Times New Roman" panose="02020603050405020304" pitchFamily="18" charset="0"/>
              <a:cs typeface="Times New Roman" panose="02020603050405020304" pitchFamily="18" charset="0"/>
            </a:endParaRPr>
          </a:p>
        </p:txBody>
      </p:sp>
      <p:sp>
        <p:nvSpPr>
          <p:cNvPr id="5" name="Rectangle: Rounded Corners 1">
            <a:extLst>
              <a:ext uri="{FF2B5EF4-FFF2-40B4-BE49-F238E27FC236}">
                <a16:creationId xmlns="" xmlns:a16="http://schemas.microsoft.com/office/drawing/2014/main" id="{A3499E92-50A7-4680-90CB-41532F4FC718}"/>
              </a:ext>
            </a:extLst>
          </p:cNvPr>
          <p:cNvSpPr/>
          <p:nvPr/>
        </p:nvSpPr>
        <p:spPr>
          <a:xfrm>
            <a:off x="6400802" y="837487"/>
            <a:ext cx="5631679" cy="5631680"/>
          </a:xfrm>
          <a:prstGeom prst="roundRect">
            <a:avLst>
              <a:gd name="adj" fmla="val 1286"/>
            </a:avLst>
          </a:prstGeom>
          <a:solidFill>
            <a:schemeClr val="accent2">
              <a:lumMod val="7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 xmlns:a16="http://schemas.microsoft.com/office/drawing/2014/main" id="{95E3BD7D-EEC6-41FC-867D-95F2B71346B3}"/>
              </a:ext>
            </a:extLst>
          </p:cNvPr>
          <p:cNvSpPr txBox="1"/>
          <p:nvPr/>
        </p:nvSpPr>
        <p:spPr>
          <a:xfrm>
            <a:off x="6546082" y="1245758"/>
            <a:ext cx="5170206" cy="5262979"/>
          </a:xfrm>
          <a:prstGeom prst="rect">
            <a:avLst/>
          </a:prstGeom>
          <a:noFill/>
        </p:spPr>
        <p:txBody>
          <a:bodyPr wrap="square" lIns="108000" rIns="108000" rtlCol="0">
            <a:spAutoFit/>
          </a:bodyPr>
          <a:lstStyle/>
          <a:p>
            <a:pPr marL="571500" indent="-571500">
              <a:buFont typeface="Arial" panose="020B0604020202020204" pitchFamily="34" charset="0"/>
              <a:buChar char="•"/>
            </a:pPr>
            <a:r>
              <a:rPr lang="en-US" altLang="ko-KR" sz="2800" b="1" dirty="0" smtClean="0">
                <a:solidFill>
                  <a:schemeClr val="bg1"/>
                </a:solidFill>
                <a:latin typeface="Times New Roman" panose="02020603050405020304" pitchFamily="18" charset="0"/>
                <a:cs typeface="Times New Roman" panose="02020603050405020304" pitchFamily="18" charset="0"/>
              </a:rPr>
              <a:t>Introduction</a:t>
            </a:r>
          </a:p>
          <a:p>
            <a:pPr marL="571500" indent="-571500">
              <a:buFont typeface="Arial" panose="020B0604020202020204" pitchFamily="34" charset="0"/>
              <a:buChar char="•"/>
            </a:pPr>
            <a:r>
              <a:rPr lang="en-US" altLang="ko-KR" sz="2800" b="1" dirty="0" smtClean="0">
                <a:solidFill>
                  <a:schemeClr val="bg1"/>
                </a:solidFill>
                <a:latin typeface="Times New Roman" panose="02020603050405020304" pitchFamily="18" charset="0"/>
                <a:cs typeface="Times New Roman" panose="02020603050405020304" pitchFamily="18" charset="0"/>
              </a:rPr>
              <a:t>India’s Electricity needs</a:t>
            </a:r>
          </a:p>
          <a:p>
            <a:pPr marL="571500" indent="-571500">
              <a:buFont typeface="Arial" panose="020B0604020202020204" pitchFamily="34" charset="0"/>
              <a:buChar char="•"/>
            </a:pPr>
            <a:r>
              <a:rPr lang="en-US" altLang="ko-KR" sz="2800" b="1" dirty="0" smtClean="0">
                <a:solidFill>
                  <a:schemeClr val="bg1"/>
                </a:solidFill>
                <a:latin typeface="Times New Roman" panose="02020603050405020304" pitchFamily="18" charset="0"/>
                <a:cs typeface="Times New Roman" panose="02020603050405020304" pitchFamily="18" charset="0"/>
              </a:rPr>
              <a:t>What and why Smart Grid</a:t>
            </a:r>
          </a:p>
          <a:p>
            <a:pPr marL="571500" indent="-571500">
              <a:buFont typeface="Arial" panose="020B0604020202020204" pitchFamily="34" charset="0"/>
              <a:buChar char="•"/>
            </a:pPr>
            <a:r>
              <a:rPr lang="en-US" altLang="ko-KR" sz="2800" b="1" dirty="0" smtClean="0">
                <a:solidFill>
                  <a:schemeClr val="bg1"/>
                </a:solidFill>
                <a:latin typeface="Times New Roman" panose="02020603050405020304" pitchFamily="18" charset="0"/>
                <a:cs typeface="Times New Roman" panose="02020603050405020304" pitchFamily="18" charset="0"/>
              </a:rPr>
              <a:t>Comparison</a:t>
            </a:r>
          </a:p>
          <a:p>
            <a:pPr marL="571500" indent="-571500">
              <a:buFont typeface="Arial" panose="020B0604020202020204" pitchFamily="34" charset="0"/>
              <a:buChar char="•"/>
            </a:pPr>
            <a:r>
              <a:rPr lang="en-US" altLang="ko-KR" sz="2800" b="1" dirty="0" smtClean="0">
                <a:solidFill>
                  <a:schemeClr val="bg1"/>
                </a:solidFill>
                <a:latin typeface="Times New Roman" panose="02020603050405020304" pitchFamily="18" charset="0"/>
                <a:cs typeface="Times New Roman" panose="02020603050405020304" pitchFamily="18" charset="0"/>
              </a:rPr>
              <a:t>Smart Meter</a:t>
            </a:r>
            <a:endParaRPr lang="en-US" altLang="ko-KR" sz="2800" b="1" dirty="0" smtClean="0">
              <a:solidFill>
                <a:schemeClr val="bg1"/>
              </a:solidFill>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altLang="ko-KR" sz="2800" b="1" dirty="0" smtClean="0">
                <a:solidFill>
                  <a:schemeClr val="bg1"/>
                </a:solidFill>
                <a:latin typeface="Times New Roman" panose="02020603050405020304" pitchFamily="18" charset="0"/>
                <a:cs typeface="Times New Roman" panose="02020603050405020304" pitchFamily="18" charset="0"/>
              </a:rPr>
              <a:t>AMI</a:t>
            </a:r>
            <a:endParaRPr lang="en-US" altLang="ko-KR" sz="2800" b="1" dirty="0" smtClean="0">
              <a:solidFill>
                <a:schemeClr val="bg1"/>
              </a:solidFill>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altLang="ko-KR" sz="2800" b="1" dirty="0" smtClean="0">
                <a:solidFill>
                  <a:schemeClr val="bg1"/>
                </a:solidFill>
                <a:latin typeface="Times New Roman" panose="02020603050405020304" pitchFamily="18" charset="0"/>
                <a:cs typeface="Times New Roman" panose="02020603050405020304" pitchFamily="18" charset="0"/>
              </a:rPr>
              <a:t>IPV6 in Smart Grid System</a:t>
            </a:r>
          </a:p>
          <a:p>
            <a:pPr marL="571500" indent="-571500">
              <a:buFont typeface="Arial" panose="020B0604020202020204" pitchFamily="34" charset="0"/>
              <a:buChar char="•"/>
            </a:pPr>
            <a:r>
              <a:rPr lang="en-US" altLang="ko-KR" sz="2800" b="1" dirty="0" smtClean="0">
                <a:solidFill>
                  <a:schemeClr val="bg1"/>
                </a:solidFill>
                <a:latin typeface="Times New Roman" panose="02020603050405020304" pitchFamily="18" charset="0"/>
                <a:cs typeface="Times New Roman" panose="02020603050405020304" pitchFamily="18" charset="0"/>
              </a:rPr>
              <a:t>Attack Scenario</a:t>
            </a:r>
          </a:p>
          <a:p>
            <a:pPr marL="571500" indent="-571500">
              <a:buFont typeface="Arial" panose="020B0604020202020204" pitchFamily="34" charset="0"/>
              <a:buChar char="•"/>
            </a:pPr>
            <a:r>
              <a:rPr lang="en-US" altLang="ko-KR" sz="2800" b="1" dirty="0" smtClean="0">
                <a:solidFill>
                  <a:schemeClr val="bg1"/>
                </a:solidFill>
                <a:latin typeface="Times New Roman" panose="02020603050405020304" pitchFamily="18" charset="0"/>
                <a:cs typeface="Times New Roman" panose="02020603050405020304" pitchFamily="18" charset="0"/>
              </a:rPr>
              <a:t>Proposed Mitigation</a:t>
            </a:r>
          </a:p>
          <a:p>
            <a:pPr marL="571500" indent="-571500">
              <a:buFont typeface="Arial" panose="020B0604020202020204" pitchFamily="34" charset="0"/>
              <a:buChar char="•"/>
            </a:pPr>
            <a:r>
              <a:rPr lang="en-US" altLang="ko-KR" sz="2800" b="1" dirty="0" smtClean="0">
                <a:solidFill>
                  <a:schemeClr val="bg1"/>
                </a:solidFill>
                <a:latin typeface="Times New Roman" panose="02020603050405020304" pitchFamily="18" charset="0"/>
                <a:cs typeface="Times New Roman" panose="02020603050405020304" pitchFamily="18" charset="0"/>
              </a:rPr>
              <a:t>Conclusion</a:t>
            </a:r>
          </a:p>
          <a:p>
            <a:pPr marL="571500" indent="-571500">
              <a:buFont typeface="Arial" panose="020B0604020202020204" pitchFamily="34" charset="0"/>
              <a:buChar char="•"/>
            </a:pPr>
            <a:endParaRPr lang="en-US" altLang="ko-KR" sz="2800" b="1" dirty="0" smtClean="0">
              <a:solidFill>
                <a:schemeClr val="bg1"/>
              </a:solidFill>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endParaRPr lang="ko-KR" altLang="en-US" sz="2800" b="1" dirty="0">
              <a:solidFill>
                <a:schemeClr val="bg1"/>
              </a:solidFill>
              <a:latin typeface="Times New Roman" panose="02020603050405020304" pitchFamily="18" charset="0"/>
              <a:cs typeface="Times New Roman" panose="02020603050405020304" pitchFamily="18" charset="0"/>
            </a:endParaRPr>
          </a:p>
        </p:txBody>
      </p:sp>
      <p:grpSp>
        <p:nvGrpSpPr>
          <p:cNvPr id="6" name="Group 26"/>
          <p:cNvGrpSpPr/>
          <p:nvPr/>
        </p:nvGrpSpPr>
        <p:grpSpPr>
          <a:xfrm>
            <a:off x="10935454" y="6352764"/>
            <a:ext cx="1192320" cy="437760"/>
            <a:chOff x="10944000" y="6404040"/>
            <a:chExt cx="1192320" cy="437760"/>
          </a:xfrm>
        </p:grpSpPr>
        <p:sp>
          <p:nvSpPr>
            <p:cNvPr id="8"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solidFill>
                    <a:schemeClr val="bg1"/>
                  </a:solidFill>
                  <a:latin typeface="Times New Roman" panose="02020603050405020304" pitchFamily="18" charset="0"/>
                  <a:cs typeface="Times New Roman" panose="02020603050405020304" pitchFamily="18" charset="0"/>
                </a:rPr>
                <a:t>25</a:t>
              </a:fld>
              <a:endParaRPr lang="en-IN" sz="1800" b="1" strike="noStrike" spc="-1">
                <a:solidFill>
                  <a:schemeClr val="bg1"/>
                </a:solidFill>
                <a:latin typeface="Times New Roman" panose="02020603050405020304" pitchFamily="18" charset="0"/>
                <a:cs typeface="Times New Roman" panose="02020603050405020304" pitchFamily="18" charset="0"/>
              </a:endParaRPr>
            </a:p>
          </p:txBody>
        </p:sp>
        <p:sp>
          <p:nvSpPr>
            <p:cNvPr id="9"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a:solidFill>
                    <a:schemeClr val="bg1"/>
                  </a:solidFill>
                  <a:latin typeface="Times New Roman" panose="02020603050405020304" pitchFamily="18" charset="0"/>
                  <a:cs typeface="Times New Roman" panose="02020603050405020304" pitchFamily="18" charset="0"/>
                </a:rPr>
                <a:t>2</a:t>
              </a:r>
              <a:r>
                <a:rPr lang="en-IN" sz="1800" b="1" strike="noStrike" spc="-1" dirty="0" smtClean="0">
                  <a:solidFill>
                    <a:schemeClr val="bg1"/>
                  </a:solidFill>
                  <a:latin typeface="Times New Roman" panose="02020603050405020304" pitchFamily="18" charset="0"/>
                  <a:cs typeface="Times New Roman" panose="02020603050405020304" pitchFamily="18" charset="0"/>
                </a:rPr>
                <a:t>   of</a:t>
              </a:r>
              <a:endParaRPr lang="en-IN" sz="1800" b="1" strike="noStrike" spc="-1" dirty="0">
                <a:solidFill>
                  <a:schemeClr val="bg1"/>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3762033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Mitigation 1</a:t>
            </a:r>
            <a:endParaRPr lang="en-US" sz="3600" b="1" dirty="0">
              <a:solidFill>
                <a:schemeClr val="bg1"/>
              </a:solidFill>
              <a:latin typeface="Times New Roman" panose="02020603050405020304" pitchFamily="18" charset="0"/>
              <a:cs typeface="Times New Roman" panose="02020603050405020304" pitchFamily="18" charset="0"/>
            </a:endParaRPr>
          </a:p>
        </p:txBody>
      </p:sp>
      <p:cxnSp>
        <p:nvCxnSpPr>
          <p:cNvPr id="6" name="Straight Connector 5"/>
          <p:cNvCxnSpPr/>
          <p:nvPr/>
        </p:nvCxnSpPr>
        <p:spPr>
          <a:xfrm rot="5400000">
            <a:off x="-1066800" y="4362450"/>
            <a:ext cx="4876800" cy="381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rot="5400000">
            <a:off x="5419725" y="4343400"/>
            <a:ext cx="4800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rot="5400000">
            <a:off x="8573294" y="4304506"/>
            <a:ext cx="47244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5400000">
            <a:off x="2114550" y="4324350"/>
            <a:ext cx="4800600" cy="3810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6966377" y="1797462"/>
            <a:ext cx="1705707" cy="1390151"/>
            <a:chOff x="990600" y="1905000"/>
            <a:chExt cx="1066800" cy="838200"/>
          </a:xfrm>
        </p:grpSpPr>
        <p:sp>
          <p:nvSpPr>
            <p:cNvPr id="13" name="Rectangle 12"/>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FF0000"/>
                  </a:solidFill>
                  <a:latin typeface="Times New Roman" pitchFamily="18" charset="0"/>
                  <a:cs typeface="Times New Roman" pitchFamily="18" charset="0"/>
                </a:rPr>
                <a:t>SM B</a:t>
              </a:r>
              <a:endParaRPr lang="en-US" b="1" dirty="0">
                <a:solidFill>
                  <a:srgbClr val="FF0000"/>
                </a:solidFill>
                <a:latin typeface="Times New Roman" pitchFamily="18" charset="0"/>
                <a:cs typeface="Times New Roman" pitchFamily="18" charset="0"/>
              </a:endParaRPr>
            </a:p>
          </p:txBody>
        </p:sp>
      </p:grpSp>
      <p:grpSp>
        <p:nvGrpSpPr>
          <p:cNvPr id="15" name="Group 14"/>
          <p:cNvGrpSpPr/>
          <p:nvPr/>
        </p:nvGrpSpPr>
        <p:grpSpPr>
          <a:xfrm>
            <a:off x="10067940" y="1787143"/>
            <a:ext cx="1705707" cy="1390151"/>
            <a:chOff x="990600" y="1905000"/>
            <a:chExt cx="1066800" cy="838200"/>
          </a:xfrm>
        </p:grpSpPr>
        <p:sp>
          <p:nvSpPr>
            <p:cNvPr id="16" name="Rectangle 15"/>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latin typeface="Times New Roman" pitchFamily="18" charset="0"/>
                  <a:cs typeface="Times New Roman" pitchFamily="18" charset="0"/>
                </a:rPr>
                <a:t>SM </a:t>
              </a:r>
              <a:r>
                <a:rPr lang="en-US" b="1" dirty="0">
                  <a:solidFill>
                    <a:schemeClr val="bg1"/>
                  </a:solidFill>
                  <a:latin typeface="Times New Roman" pitchFamily="18" charset="0"/>
                  <a:cs typeface="Times New Roman" pitchFamily="18" charset="0"/>
                </a:rPr>
                <a:t>A</a:t>
              </a:r>
            </a:p>
          </p:txBody>
        </p:sp>
      </p:grpSp>
      <p:sp>
        <p:nvSpPr>
          <p:cNvPr id="18" name="Pentagon 17"/>
          <p:cNvSpPr/>
          <p:nvPr/>
        </p:nvSpPr>
        <p:spPr>
          <a:xfrm rot="16200000" flipH="1">
            <a:off x="7233800" y="3190446"/>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dirty="0" smtClean="0"/>
              <a:t>Spoof it</a:t>
            </a:r>
            <a:endParaRPr lang="en-GB" dirty="0"/>
          </a:p>
        </p:txBody>
      </p:sp>
      <p:grpSp>
        <p:nvGrpSpPr>
          <p:cNvPr id="19" name="Group 18"/>
          <p:cNvGrpSpPr/>
          <p:nvPr/>
        </p:nvGrpSpPr>
        <p:grpSpPr>
          <a:xfrm>
            <a:off x="10351063" y="4328042"/>
            <a:ext cx="1171660" cy="926364"/>
            <a:chOff x="7362741" y="4136116"/>
            <a:chExt cx="1171660" cy="926364"/>
          </a:xfrm>
        </p:grpSpPr>
        <p:sp>
          <p:nvSpPr>
            <p:cNvPr id="20" name="Pentagon 19"/>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a:t>N</a:t>
              </a:r>
              <a:r>
                <a:rPr lang="en-IN" sz="2400" dirty="0" smtClean="0"/>
                <a:t>S</a:t>
              </a:r>
              <a:endParaRPr lang="en-GB" sz="2400" dirty="0"/>
            </a:p>
          </p:txBody>
        </p:sp>
        <p:sp>
          <p:nvSpPr>
            <p:cNvPr id="21" name="Rectangle 20"/>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22" name="Group 21"/>
          <p:cNvGrpSpPr/>
          <p:nvPr/>
        </p:nvGrpSpPr>
        <p:grpSpPr>
          <a:xfrm>
            <a:off x="6864500" y="4328042"/>
            <a:ext cx="1157797" cy="1070980"/>
            <a:chOff x="3183467" y="2775228"/>
            <a:chExt cx="1157797" cy="1070980"/>
          </a:xfrm>
        </p:grpSpPr>
        <p:sp>
          <p:nvSpPr>
            <p:cNvPr id="23" name="Pentagon 22"/>
            <p:cNvSpPr/>
            <p:nvPr/>
          </p:nvSpPr>
          <p:spPr>
            <a:xfrm flipH="1">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1600" dirty="0" smtClean="0"/>
                <a:t>Spoofed </a:t>
              </a:r>
              <a:r>
                <a:rPr lang="en-IN" sz="1600" dirty="0"/>
                <a:t>N</a:t>
              </a:r>
              <a:r>
                <a:rPr lang="en-IN" sz="1600" dirty="0" smtClean="0"/>
                <a:t>S</a:t>
              </a:r>
              <a:endParaRPr lang="en-GB" sz="1600" dirty="0"/>
            </a:p>
          </p:txBody>
        </p:sp>
        <p:sp>
          <p:nvSpPr>
            <p:cNvPr id="24" name="Rectangle 23"/>
            <p:cNvSpPr/>
            <p:nvPr/>
          </p:nvSpPr>
          <p:spPr>
            <a:xfrm>
              <a:off x="3183467" y="3532942"/>
              <a:ext cx="1157797" cy="313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IP(A)-MAC(B)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25" name="TextBox 24"/>
          <p:cNvSpPr txBox="1"/>
          <p:nvPr/>
        </p:nvSpPr>
        <p:spPr>
          <a:xfrm>
            <a:off x="3400425" y="3568620"/>
            <a:ext cx="2250846" cy="307777"/>
          </a:xfrm>
          <a:prstGeom prst="rect">
            <a:avLst/>
          </a:prstGeom>
          <a:solidFill>
            <a:schemeClr val="tx2">
              <a:lumMod val="20000"/>
              <a:lumOff val="80000"/>
            </a:schemeClr>
          </a:solidFill>
        </p:spPr>
        <p:txBody>
          <a:bodyPr wrap="square" rtlCol="0">
            <a:spAutoFit/>
          </a:bodyPr>
          <a:lstStyle/>
          <a:p>
            <a:pPr algn="just"/>
            <a:r>
              <a:rPr lang="en-US" sz="1400" b="1" dirty="0" smtClean="0">
                <a:latin typeface="Times New Roman" panose="02020603050405020304" pitchFamily="18" charset="0"/>
                <a:cs typeface="Times New Roman" panose="02020603050405020304" pitchFamily="18" charset="0"/>
              </a:rPr>
              <a:t>Extract SM’s address B=A</a:t>
            </a:r>
            <a:endParaRPr lang="en-US" sz="1400" b="1" dirty="0">
              <a:latin typeface="Times New Roman" panose="02020603050405020304" pitchFamily="18" charset="0"/>
              <a:cs typeface="Times New Roman" panose="02020603050405020304" pitchFamily="18" charset="0"/>
            </a:endParaRPr>
          </a:p>
        </p:txBody>
      </p:sp>
      <p:sp>
        <p:nvSpPr>
          <p:cNvPr id="29" name="Rectangle 28"/>
          <p:cNvSpPr/>
          <p:nvPr/>
        </p:nvSpPr>
        <p:spPr>
          <a:xfrm>
            <a:off x="3702995" y="4657725"/>
            <a:ext cx="1650055" cy="504825"/>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Echo Message</a:t>
            </a:r>
            <a:endParaRPr lang="en-US" sz="1600" dirty="0"/>
          </a:p>
        </p:txBody>
      </p:sp>
      <p:sp>
        <p:nvSpPr>
          <p:cNvPr id="30" name="Rectangle 29"/>
          <p:cNvSpPr/>
          <p:nvPr/>
        </p:nvSpPr>
        <p:spPr>
          <a:xfrm>
            <a:off x="531170" y="4657725"/>
            <a:ext cx="1650055" cy="504825"/>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smtClean="0"/>
              <a:t>EchoReply</a:t>
            </a:r>
            <a:r>
              <a:rPr lang="en-US" sz="1600" dirty="0" smtClean="0"/>
              <a:t> = A</a:t>
            </a:r>
            <a:endParaRPr lang="en-US" sz="1600" dirty="0"/>
          </a:p>
        </p:txBody>
      </p:sp>
      <p:sp>
        <p:nvSpPr>
          <p:cNvPr id="31" name="TextBox 30"/>
          <p:cNvSpPr txBox="1"/>
          <p:nvPr/>
        </p:nvSpPr>
        <p:spPr>
          <a:xfrm>
            <a:off x="3800474" y="5778420"/>
            <a:ext cx="4762501" cy="707886"/>
          </a:xfrm>
          <a:prstGeom prst="rect">
            <a:avLst/>
          </a:prstGeom>
          <a:solidFill>
            <a:schemeClr val="tx2">
              <a:lumMod val="20000"/>
              <a:lumOff val="80000"/>
            </a:schemeClr>
          </a:solidFill>
        </p:spPr>
        <p:txBody>
          <a:bodyPr wrap="square" rtlCol="0">
            <a:spAutoFit/>
          </a:bodyPr>
          <a:lstStyle/>
          <a:p>
            <a:pPr algn="just"/>
            <a:r>
              <a:rPr lang="en-US" sz="2000" dirty="0" smtClean="0">
                <a:latin typeface="Times New Roman" panose="02020603050405020304" pitchFamily="18" charset="0"/>
                <a:cs typeface="Times New Roman" panose="02020603050405020304" pitchFamily="18" charset="0"/>
              </a:rPr>
              <a:t>Check the majority decision of its neighbors.</a:t>
            </a:r>
          </a:p>
          <a:p>
            <a:pPr algn="just"/>
            <a:r>
              <a:rPr lang="en-US" sz="2000" dirty="0" smtClean="0">
                <a:latin typeface="Times New Roman" panose="02020603050405020304" pitchFamily="18" charset="0"/>
                <a:cs typeface="Times New Roman" panose="02020603050405020304" pitchFamily="18" charset="0"/>
              </a:rPr>
              <a:t>Address didn’t matched and discard B’s RS</a:t>
            </a:r>
            <a:endParaRPr lang="en-US" sz="2000" dirty="0">
              <a:latin typeface="Times New Roman" panose="02020603050405020304" pitchFamily="18" charset="0"/>
              <a:cs typeface="Times New Roman" panose="02020603050405020304" pitchFamily="18" charset="0"/>
            </a:endParaRPr>
          </a:p>
        </p:txBody>
      </p:sp>
      <p:grpSp>
        <p:nvGrpSpPr>
          <p:cNvPr id="32" name="Group 31"/>
          <p:cNvGrpSpPr/>
          <p:nvPr/>
        </p:nvGrpSpPr>
        <p:grpSpPr>
          <a:xfrm>
            <a:off x="527477" y="1806987"/>
            <a:ext cx="1705707" cy="1390151"/>
            <a:chOff x="990600" y="1905000"/>
            <a:chExt cx="1066800" cy="838200"/>
          </a:xfrm>
        </p:grpSpPr>
        <p:sp>
          <p:nvSpPr>
            <p:cNvPr id="33" name="Rectangle 32"/>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latin typeface="Times New Roman" pitchFamily="18" charset="0"/>
                  <a:cs typeface="Times New Roman" pitchFamily="18" charset="0"/>
                </a:rPr>
                <a:t>SM D</a:t>
              </a:r>
              <a:endParaRPr lang="en-US" b="1" dirty="0">
                <a:solidFill>
                  <a:schemeClr val="bg1"/>
                </a:solidFill>
                <a:latin typeface="Times New Roman" pitchFamily="18" charset="0"/>
                <a:cs typeface="Times New Roman" pitchFamily="18" charset="0"/>
              </a:endParaRPr>
            </a:p>
          </p:txBody>
        </p:sp>
      </p:grpSp>
      <p:grpSp>
        <p:nvGrpSpPr>
          <p:cNvPr id="35" name="Group 34"/>
          <p:cNvGrpSpPr/>
          <p:nvPr/>
        </p:nvGrpSpPr>
        <p:grpSpPr>
          <a:xfrm>
            <a:off x="3676665" y="1796668"/>
            <a:ext cx="1705707" cy="1390151"/>
            <a:chOff x="990600" y="1905000"/>
            <a:chExt cx="1066800" cy="838200"/>
          </a:xfrm>
        </p:grpSpPr>
        <p:sp>
          <p:nvSpPr>
            <p:cNvPr id="36" name="Rectangle 35"/>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latin typeface="Times New Roman" pitchFamily="18" charset="0"/>
                  <a:cs typeface="Times New Roman" pitchFamily="18" charset="0"/>
                </a:rPr>
                <a:t>SM </a:t>
              </a:r>
              <a:r>
                <a:rPr lang="en-US" b="1" dirty="0">
                  <a:solidFill>
                    <a:schemeClr val="bg1"/>
                  </a:solidFill>
                  <a:latin typeface="Times New Roman" pitchFamily="18" charset="0"/>
                  <a:cs typeface="Times New Roman" pitchFamily="18" charset="0"/>
                </a:rPr>
                <a:t>C</a:t>
              </a:r>
            </a:p>
          </p:txBody>
        </p:sp>
      </p:grpSp>
      <p:sp>
        <p:nvSpPr>
          <p:cNvPr id="38" name="Text Placeholder 1">
            <a:extLst>
              <a:ext uri="{FF2B5EF4-FFF2-40B4-BE49-F238E27FC236}">
                <a16:creationId xmlns="" xmlns:a16="http://schemas.microsoft.com/office/drawing/2014/main" id="{206381AD-4C2B-4745-99B1-0BBCE6131A71}"/>
              </a:ext>
            </a:extLst>
          </p:cNvPr>
          <p:cNvSpPr txBox="1">
            <a:spLocks/>
          </p:cNvSpPr>
          <p:nvPr/>
        </p:nvSpPr>
        <p:spPr>
          <a:xfrm>
            <a:off x="337908" y="850092"/>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b="1" dirty="0" smtClean="0">
                <a:solidFill>
                  <a:schemeClr val="bg1"/>
                </a:solidFill>
                <a:latin typeface="Times New Roman" panose="02020603050405020304" pitchFamily="18" charset="0"/>
                <a:cs typeface="Times New Roman" panose="02020603050405020304" pitchFamily="18" charset="0"/>
              </a:rPr>
              <a:t>Spoofed NS</a:t>
            </a:r>
            <a:endParaRPr lang="en-US" sz="2800" b="1" dirty="0">
              <a:solidFill>
                <a:schemeClr val="bg1"/>
              </a:solidFill>
              <a:latin typeface="Times New Roman" panose="02020603050405020304" pitchFamily="18" charset="0"/>
              <a:cs typeface="Times New Roman" panose="02020603050405020304" pitchFamily="18" charset="0"/>
            </a:endParaRPr>
          </a:p>
        </p:txBody>
      </p:sp>
      <p:grpSp>
        <p:nvGrpSpPr>
          <p:cNvPr id="39" name="Group 38"/>
          <p:cNvGrpSpPr/>
          <p:nvPr/>
        </p:nvGrpSpPr>
        <p:grpSpPr>
          <a:xfrm>
            <a:off x="10358613" y="3240129"/>
            <a:ext cx="1171660" cy="926364"/>
            <a:chOff x="7362741" y="4136116"/>
            <a:chExt cx="1171660" cy="926364"/>
          </a:xfrm>
        </p:grpSpPr>
        <p:sp>
          <p:nvSpPr>
            <p:cNvPr id="40" name="Pentagon 39"/>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a:t>N</a:t>
              </a:r>
              <a:r>
                <a:rPr lang="en-IN" sz="2400" dirty="0" smtClean="0"/>
                <a:t>S</a:t>
              </a:r>
              <a:endParaRPr lang="en-GB" sz="2400" dirty="0"/>
            </a:p>
          </p:txBody>
        </p:sp>
        <p:sp>
          <p:nvSpPr>
            <p:cNvPr id="41" name="Rectangle 40"/>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42" name="Group 26"/>
          <p:cNvGrpSpPr/>
          <p:nvPr/>
        </p:nvGrpSpPr>
        <p:grpSpPr>
          <a:xfrm>
            <a:off x="10935454" y="6352764"/>
            <a:ext cx="1192320" cy="437760"/>
            <a:chOff x="10944000" y="6404040"/>
            <a:chExt cx="1192320" cy="437760"/>
          </a:xfrm>
        </p:grpSpPr>
        <p:sp>
          <p:nvSpPr>
            <p:cNvPr id="43"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44"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20</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750755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35" presetClass="path" presetSubtype="0" accel="50000" decel="50000" fill="hold" nodeType="clickEffect">
                                  <p:stCondLst>
                                    <p:cond delay="0"/>
                                  </p:stCondLst>
                                  <p:childTnLst>
                                    <p:animMotion origin="layout" path="M 3.75E-6 3.7037E-6 L -0.7836 0.00324 " pathEditMode="relative" rAng="0" ptsTypes="AA">
                                      <p:cBhvr>
                                        <p:cTn id="34" dur="2000" fill="hold"/>
                                        <p:tgtEl>
                                          <p:spTgt spid="39"/>
                                        </p:tgtEl>
                                        <p:attrNameLst>
                                          <p:attrName>ppt_x</p:attrName>
                                          <p:attrName>ppt_y</p:attrName>
                                        </p:attrNameLst>
                                      </p:cBhvr>
                                      <p:rCtr x="-39180" y="162"/>
                                    </p:animMotion>
                                  </p:childTnLst>
                                </p:cTn>
                              </p:par>
                              <p:par>
                                <p:cTn id="35" presetID="35" presetClass="path" presetSubtype="0" accel="50000" decel="50000" fill="hold" nodeType="withEffect">
                                  <p:stCondLst>
                                    <p:cond delay="0"/>
                                  </p:stCondLst>
                                  <p:childTnLst>
                                    <p:animMotion origin="layout" path="M 0 0 L -0.25 0 E" pathEditMode="relative" ptsTypes="">
                                      <p:cBhvr>
                                        <p:cTn id="36" dur="2000" fill="hold"/>
                                        <p:tgtEl>
                                          <p:spTgt spid="19"/>
                                        </p:tgtEl>
                                        <p:attrNameLst>
                                          <p:attrName>ppt_x</p:attrName>
                                          <p:attrName>ppt_y</p:attrName>
                                        </p:attrNameLst>
                                      </p:cBhvr>
                                    </p:animMotion>
                                  </p:childTnLst>
                                </p:cTn>
                              </p:par>
                              <p:par>
                                <p:cTn id="37" presetID="35" presetClass="path" presetSubtype="0" accel="50000" decel="50000" fill="hold" grpId="1" nodeType="withEffect">
                                  <p:stCondLst>
                                    <p:cond delay="0"/>
                                  </p:stCondLst>
                                  <p:childTnLst>
                                    <p:animMotion origin="layout" path="M -4.79167E-6 2.96296E-6 L 0.00079 0.11273 " pathEditMode="relative" rAng="0" ptsTypes="AA">
                                      <p:cBhvr>
                                        <p:cTn id="38" dur="2000" fill="hold"/>
                                        <p:tgtEl>
                                          <p:spTgt spid="18"/>
                                        </p:tgtEl>
                                        <p:attrNameLst>
                                          <p:attrName>ppt_x</p:attrName>
                                          <p:attrName>ppt_y</p:attrName>
                                        </p:attrNameLst>
                                      </p:cBhvr>
                                      <p:rCtr x="39" y="5625"/>
                                    </p:animMotion>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nodeType="clickEffect">
                                  <p:stCondLst>
                                    <p:cond delay="0"/>
                                  </p:stCondLst>
                                  <p:childTnLst>
                                    <p:set>
                                      <p:cBhvr>
                                        <p:cTn id="42" dur="1" fill="hold">
                                          <p:stCondLst>
                                            <p:cond delay="0"/>
                                          </p:stCondLst>
                                        </p:cTn>
                                        <p:tgtEl>
                                          <p:spTgt spid="39"/>
                                        </p:tgtEl>
                                        <p:attrNameLst>
                                          <p:attrName>style.visibility</p:attrName>
                                        </p:attrNameLst>
                                      </p:cBhvr>
                                      <p:to>
                                        <p:strVal val="hidden"/>
                                      </p:to>
                                    </p:set>
                                  </p:childTnLst>
                                </p:cTn>
                              </p:par>
                              <p:par>
                                <p:cTn id="43" presetID="1" presetClass="exit" presetSubtype="0" fill="hold" nodeType="withEffect">
                                  <p:stCondLst>
                                    <p:cond delay="0"/>
                                  </p:stCondLst>
                                  <p:childTnLst>
                                    <p:set>
                                      <p:cBhvr>
                                        <p:cTn id="44" dur="1" fill="hold">
                                          <p:stCondLst>
                                            <p:cond delay="0"/>
                                          </p:stCondLst>
                                        </p:cTn>
                                        <p:tgtEl>
                                          <p:spTgt spid="19"/>
                                        </p:tgtEl>
                                        <p:attrNameLst>
                                          <p:attrName>style.visibility</p:attrName>
                                        </p:attrNameLst>
                                      </p:cBhvr>
                                      <p:to>
                                        <p:strVal val="hidden"/>
                                      </p:to>
                                    </p:set>
                                  </p:childTnLst>
                                </p:cTn>
                              </p:par>
                              <p:par>
                                <p:cTn id="45" presetID="1" presetClass="exit" presetSubtype="0" fill="hold" grpId="2" nodeType="withEffect">
                                  <p:stCondLst>
                                    <p:cond delay="0"/>
                                  </p:stCondLst>
                                  <p:childTnLst>
                                    <p:set>
                                      <p:cBhvr>
                                        <p:cTn id="46" dur="1" fill="hold">
                                          <p:stCondLst>
                                            <p:cond delay="0"/>
                                          </p:stCondLst>
                                        </p:cTn>
                                        <p:tgtEl>
                                          <p:spTgt spid="18"/>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2"/>
                                        </p:tgtEl>
                                        <p:attrNameLst>
                                          <p:attrName>style.visibility</p:attrName>
                                        </p:attrNameLst>
                                      </p:cBhvr>
                                      <p:to>
                                        <p:strVal val="visible"/>
                                      </p:to>
                                    </p:set>
                                  </p:childTnLst>
                                </p:cTn>
                              </p:par>
                              <p:par>
                                <p:cTn id="51" presetID="63" presetClass="path" presetSubtype="0" accel="50000" decel="50000" fill="hold" nodeType="withEffect">
                                  <p:stCondLst>
                                    <p:cond delay="0"/>
                                  </p:stCondLst>
                                  <p:childTnLst>
                                    <p:animMotion origin="layout" path="M 3.33333E-6 2.22222E-6 L -0.25026 -0.0007 " pathEditMode="relative" rAng="0" ptsTypes="AA">
                                      <p:cBhvr>
                                        <p:cTn id="52" dur="2000" fill="hold"/>
                                        <p:tgtEl>
                                          <p:spTgt spid="22"/>
                                        </p:tgtEl>
                                        <p:attrNameLst>
                                          <p:attrName>ppt_x</p:attrName>
                                          <p:attrName>ppt_y</p:attrName>
                                        </p:attrNameLst>
                                      </p:cBhvr>
                                      <p:rCtr x="-12513" y="-46"/>
                                    </p:animMotion>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nodeType="clickEffect">
                                  <p:stCondLst>
                                    <p:cond delay="0"/>
                                  </p:stCondLst>
                                  <p:childTnLst>
                                    <p:set>
                                      <p:cBhvr>
                                        <p:cTn id="56" dur="1" fill="hold">
                                          <p:stCondLst>
                                            <p:cond delay="0"/>
                                          </p:stCondLst>
                                        </p:cTn>
                                        <p:tgtEl>
                                          <p:spTgt spid="22"/>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5"/>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grpId="1" nodeType="clickEffect">
                                  <p:stCondLst>
                                    <p:cond delay="0"/>
                                  </p:stCondLst>
                                  <p:childTnLst>
                                    <p:set>
                                      <p:cBhvr>
                                        <p:cTn id="64" dur="1" fill="hold">
                                          <p:stCondLst>
                                            <p:cond delay="0"/>
                                          </p:stCondLst>
                                        </p:cTn>
                                        <p:tgtEl>
                                          <p:spTgt spid="25"/>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9"/>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35" presetClass="path" presetSubtype="0" accel="50000" decel="50000" fill="hold" grpId="1" nodeType="clickEffect">
                                  <p:stCondLst>
                                    <p:cond delay="0"/>
                                  </p:stCondLst>
                                  <p:childTnLst>
                                    <p:animMotion origin="layout" path="M -4.16667E-6 -2.22222E-6 L -0.25911 0.00394 " pathEditMode="relative" rAng="0" ptsTypes="AA">
                                      <p:cBhvr>
                                        <p:cTn id="72" dur="2000" fill="hold"/>
                                        <p:tgtEl>
                                          <p:spTgt spid="29"/>
                                        </p:tgtEl>
                                        <p:attrNameLst>
                                          <p:attrName>ppt_x</p:attrName>
                                          <p:attrName>ppt_y</p:attrName>
                                        </p:attrNameLst>
                                      </p:cBhvr>
                                      <p:rCtr x="-12956" y="185"/>
                                    </p:animMotion>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2" nodeType="clickEffect">
                                  <p:stCondLst>
                                    <p:cond delay="0"/>
                                  </p:stCondLst>
                                  <p:childTnLst>
                                    <p:set>
                                      <p:cBhvr>
                                        <p:cTn id="76" dur="1" fill="hold">
                                          <p:stCondLst>
                                            <p:cond delay="0"/>
                                          </p:stCondLst>
                                        </p:cTn>
                                        <p:tgtEl>
                                          <p:spTgt spid="29"/>
                                        </p:tgtEl>
                                        <p:attrNameLst>
                                          <p:attrName>style.visibility</p:attrName>
                                        </p:attrNameLst>
                                      </p:cBhvr>
                                      <p:to>
                                        <p:strVal val="hidden"/>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30"/>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35" presetClass="path" presetSubtype="0" accel="50000" decel="50000" fill="hold" grpId="1" nodeType="clickEffect">
                                  <p:stCondLst>
                                    <p:cond delay="0"/>
                                  </p:stCondLst>
                                  <p:childTnLst>
                                    <p:animMotion origin="layout" path="M 2.08333E-6 -2.22222E-6 L 0.26016 2.59259E-6 " pathEditMode="relative" rAng="0" ptsTypes="AA">
                                      <p:cBhvr>
                                        <p:cTn id="84" dur="2000" fill="hold"/>
                                        <p:tgtEl>
                                          <p:spTgt spid="30"/>
                                        </p:tgtEl>
                                        <p:attrNameLst>
                                          <p:attrName>ppt_x</p:attrName>
                                          <p:attrName>ppt_y</p:attrName>
                                        </p:attrNameLst>
                                      </p:cBhvr>
                                      <p:rCtr x="12578" y="185"/>
                                    </p:animMotion>
                                  </p:childTnLst>
                                </p:cTn>
                              </p:par>
                            </p:childTnLst>
                          </p:cTn>
                        </p:par>
                      </p:childTnLst>
                    </p:cTn>
                  </p:par>
                  <p:par>
                    <p:cTn id="85" fill="hold">
                      <p:stCondLst>
                        <p:cond delay="indefinite"/>
                      </p:stCondLst>
                      <p:childTnLst>
                        <p:par>
                          <p:cTn id="86" fill="hold">
                            <p:stCondLst>
                              <p:cond delay="0"/>
                            </p:stCondLst>
                            <p:childTnLst>
                              <p:par>
                                <p:cTn id="87" presetID="1" presetClass="exit" presetSubtype="0" fill="hold" grpId="2" nodeType="clickEffect">
                                  <p:stCondLst>
                                    <p:cond delay="0"/>
                                  </p:stCondLst>
                                  <p:childTnLst>
                                    <p:set>
                                      <p:cBhvr>
                                        <p:cTn id="88" dur="1" fill="hold">
                                          <p:stCondLst>
                                            <p:cond delay="0"/>
                                          </p:stCondLst>
                                        </p:cTn>
                                        <p:tgtEl>
                                          <p:spTgt spid="30"/>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8" grpId="2" animBg="1"/>
      <p:bldP spid="25" grpId="0" animBg="1"/>
      <p:bldP spid="25" grpId="1" animBg="1"/>
      <p:bldP spid="29" grpId="0" animBg="1"/>
      <p:bldP spid="29" grpId="1" animBg="1"/>
      <p:bldP spid="29" grpId="2" animBg="1"/>
      <p:bldP spid="30" grpId="0" animBg="1"/>
      <p:bldP spid="30" grpId="1" animBg="1"/>
      <p:bldP spid="30" grpId="2" animBg="1"/>
      <p:bldP spid="31" grpId="0" animBg="1"/>
      <p:bldP spid="3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Mitigation 1</a:t>
            </a:r>
            <a:endParaRPr lang="en-US" sz="3600" b="1" dirty="0">
              <a:solidFill>
                <a:schemeClr val="bg1"/>
              </a:solidFill>
              <a:latin typeface="Times New Roman" panose="02020603050405020304" pitchFamily="18" charset="0"/>
              <a:cs typeface="Times New Roman" panose="02020603050405020304" pitchFamily="18" charset="0"/>
            </a:endParaRPr>
          </a:p>
        </p:txBody>
      </p:sp>
      <p:cxnSp>
        <p:nvCxnSpPr>
          <p:cNvPr id="6" name="Straight Connector 5"/>
          <p:cNvCxnSpPr/>
          <p:nvPr/>
        </p:nvCxnSpPr>
        <p:spPr>
          <a:xfrm rot="5400000">
            <a:off x="-1066800" y="4362450"/>
            <a:ext cx="4876800" cy="381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rot="5400000">
            <a:off x="5419725" y="4343400"/>
            <a:ext cx="4800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rot="5400000">
            <a:off x="8573294" y="4304506"/>
            <a:ext cx="47244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5400000">
            <a:off x="2114550" y="4324350"/>
            <a:ext cx="4800600" cy="38100"/>
          </a:xfrm>
          <a:prstGeom prst="line">
            <a:avLst/>
          </a:prstGeom>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6966377" y="1797462"/>
            <a:ext cx="1705707" cy="1390151"/>
            <a:chOff x="990600" y="1905000"/>
            <a:chExt cx="1066800" cy="838200"/>
          </a:xfrm>
        </p:grpSpPr>
        <p:sp>
          <p:nvSpPr>
            <p:cNvPr id="13" name="Rectangle 12"/>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latin typeface="Times New Roman" pitchFamily="18" charset="0"/>
                  <a:cs typeface="Times New Roman" pitchFamily="18" charset="0"/>
                </a:rPr>
                <a:t>SM B</a:t>
              </a:r>
              <a:endParaRPr lang="en-US" b="1" dirty="0">
                <a:solidFill>
                  <a:schemeClr val="bg1"/>
                </a:solidFill>
                <a:latin typeface="Times New Roman" pitchFamily="18" charset="0"/>
                <a:cs typeface="Times New Roman" pitchFamily="18" charset="0"/>
              </a:endParaRPr>
            </a:p>
          </p:txBody>
        </p:sp>
      </p:grpSp>
      <p:grpSp>
        <p:nvGrpSpPr>
          <p:cNvPr id="15" name="Group 14"/>
          <p:cNvGrpSpPr/>
          <p:nvPr/>
        </p:nvGrpSpPr>
        <p:grpSpPr>
          <a:xfrm>
            <a:off x="10096515" y="1787143"/>
            <a:ext cx="1705707" cy="1390151"/>
            <a:chOff x="990600" y="1905000"/>
            <a:chExt cx="1066800" cy="838200"/>
          </a:xfrm>
        </p:grpSpPr>
        <p:sp>
          <p:nvSpPr>
            <p:cNvPr id="16" name="Rectangle 15"/>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latin typeface="Times New Roman" pitchFamily="18" charset="0"/>
                  <a:cs typeface="Times New Roman" pitchFamily="18" charset="0"/>
                </a:rPr>
                <a:t>SM </a:t>
              </a:r>
              <a:r>
                <a:rPr lang="en-US" b="1" dirty="0">
                  <a:solidFill>
                    <a:schemeClr val="bg1"/>
                  </a:solidFill>
                  <a:latin typeface="Times New Roman" pitchFamily="18" charset="0"/>
                  <a:cs typeface="Times New Roman" pitchFamily="18" charset="0"/>
                </a:rPr>
                <a:t>A</a:t>
              </a:r>
            </a:p>
          </p:txBody>
        </p:sp>
      </p:grpSp>
      <p:sp>
        <p:nvSpPr>
          <p:cNvPr id="18" name="Pentagon 17"/>
          <p:cNvSpPr/>
          <p:nvPr/>
        </p:nvSpPr>
        <p:spPr>
          <a:xfrm rot="16200000" flipH="1">
            <a:off x="3938150" y="3409521"/>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dirty="0" smtClean="0"/>
              <a:t>Spoof it</a:t>
            </a:r>
            <a:endParaRPr lang="en-GB" dirty="0"/>
          </a:p>
        </p:txBody>
      </p:sp>
      <p:grpSp>
        <p:nvGrpSpPr>
          <p:cNvPr id="22" name="Group 21"/>
          <p:cNvGrpSpPr/>
          <p:nvPr/>
        </p:nvGrpSpPr>
        <p:grpSpPr>
          <a:xfrm flipH="1">
            <a:off x="3921275" y="4442342"/>
            <a:ext cx="1157797" cy="1070980"/>
            <a:chOff x="3183467" y="2775228"/>
            <a:chExt cx="1157797" cy="1070980"/>
          </a:xfrm>
        </p:grpSpPr>
        <p:sp>
          <p:nvSpPr>
            <p:cNvPr id="23" name="Pentagon 22"/>
            <p:cNvSpPr/>
            <p:nvPr/>
          </p:nvSpPr>
          <p:spPr>
            <a:xfrm flipH="1">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1600" dirty="0" smtClean="0"/>
                <a:t>Spoofed N</a:t>
              </a:r>
              <a:r>
                <a:rPr lang="en-IN" sz="1600" dirty="0"/>
                <a:t>A</a:t>
              </a:r>
              <a:endParaRPr lang="en-GB" sz="1600" dirty="0"/>
            </a:p>
          </p:txBody>
        </p:sp>
        <p:sp>
          <p:nvSpPr>
            <p:cNvPr id="24" name="Rectangle 23"/>
            <p:cNvSpPr/>
            <p:nvPr/>
          </p:nvSpPr>
          <p:spPr>
            <a:xfrm>
              <a:off x="3183467" y="3532942"/>
              <a:ext cx="1157797" cy="313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IP(D)-MAC(C)</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25" name="TextBox 24"/>
          <p:cNvSpPr txBox="1"/>
          <p:nvPr/>
        </p:nvSpPr>
        <p:spPr>
          <a:xfrm>
            <a:off x="6705600" y="3568620"/>
            <a:ext cx="2250846" cy="307777"/>
          </a:xfrm>
          <a:prstGeom prst="rect">
            <a:avLst/>
          </a:prstGeom>
          <a:solidFill>
            <a:schemeClr val="tx2">
              <a:lumMod val="20000"/>
              <a:lumOff val="80000"/>
            </a:schemeClr>
          </a:solidFill>
        </p:spPr>
        <p:txBody>
          <a:bodyPr wrap="square" rtlCol="0">
            <a:spAutoFit/>
          </a:bodyPr>
          <a:lstStyle/>
          <a:p>
            <a:pPr algn="just"/>
            <a:r>
              <a:rPr lang="en-US" sz="1400" b="1" dirty="0" smtClean="0">
                <a:latin typeface="Times New Roman" panose="02020603050405020304" pitchFamily="18" charset="0"/>
                <a:cs typeface="Times New Roman" panose="02020603050405020304" pitchFamily="18" charset="0"/>
              </a:rPr>
              <a:t>Extract SM’s address D=C</a:t>
            </a:r>
            <a:endParaRPr lang="en-US" sz="1400" b="1" dirty="0">
              <a:latin typeface="Times New Roman" panose="02020603050405020304" pitchFamily="18" charset="0"/>
              <a:cs typeface="Times New Roman" panose="02020603050405020304" pitchFamily="18" charset="0"/>
            </a:endParaRPr>
          </a:p>
        </p:txBody>
      </p:sp>
      <p:sp>
        <p:nvSpPr>
          <p:cNvPr id="29" name="Rectangle 28"/>
          <p:cNvSpPr/>
          <p:nvPr/>
        </p:nvSpPr>
        <p:spPr>
          <a:xfrm>
            <a:off x="6998645" y="4714875"/>
            <a:ext cx="1650055" cy="504825"/>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Echo Message</a:t>
            </a:r>
            <a:endParaRPr lang="en-US" sz="1600" dirty="0"/>
          </a:p>
        </p:txBody>
      </p:sp>
      <p:sp>
        <p:nvSpPr>
          <p:cNvPr id="30" name="Rectangle 29"/>
          <p:cNvSpPr/>
          <p:nvPr/>
        </p:nvSpPr>
        <p:spPr>
          <a:xfrm>
            <a:off x="10094270" y="4714875"/>
            <a:ext cx="1650055" cy="504825"/>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smtClean="0"/>
              <a:t>EchoReply</a:t>
            </a:r>
            <a:r>
              <a:rPr lang="en-US" sz="1600" dirty="0" smtClean="0"/>
              <a:t> = D</a:t>
            </a:r>
            <a:endParaRPr lang="en-US" sz="1600" dirty="0"/>
          </a:p>
        </p:txBody>
      </p:sp>
      <p:sp>
        <p:nvSpPr>
          <p:cNvPr id="31" name="TextBox 30"/>
          <p:cNvSpPr txBox="1"/>
          <p:nvPr/>
        </p:nvSpPr>
        <p:spPr>
          <a:xfrm>
            <a:off x="3800474" y="5778420"/>
            <a:ext cx="4762501" cy="707886"/>
          </a:xfrm>
          <a:prstGeom prst="rect">
            <a:avLst/>
          </a:prstGeom>
          <a:solidFill>
            <a:schemeClr val="tx2">
              <a:lumMod val="20000"/>
              <a:lumOff val="80000"/>
            </a:schemeClr>
          </a:solidFill>
        </p:spPr>
        <p:txBody>
          <a:bodyPr wrap="square" rtlCol="0">
            <a:spAutoFit/>
          </a:bodyPr>
          <a:lstStyle/>
          <a:p>
            <a:pPr algn="just"/>
            <a:r>
              <a:rPr lang="en-US" sz="2000" dirty="0" smtClean="0">
                <a:latin typeface="Times New Roman" panose="02020603050405020304" pitchFamily="18" charset="0"/>
                <a:cs typeface="Times New Roman" panose="02020603050405020304" pitchFamily="18" charset="0"/>
              </a:rPr>
              <a:t>Check the majority decision of its neighbors.</a:t>
            </a:r>
          </a:p>
          <a:p>
            <a:pPr algn="just"/>
            <a:r>
              <a:rPr lang="en-US" sz="2000" dirty="0" smtClean="0">
                <a:latin typeface="Times New Roman" panose="02020603050405020304" pitchFamily="18" charset="0"/>
                <a:cs typeface="Times New Roman" panose="02020603050405020304" pitchFamily="18" charset="0"/>
              </a:rPr>
              <a:t>Address didn’t matched and discard C’s NA</a:t>
            </a:r>
            <a:endParaRPr lang="en-US" sz="2000" dirty="0">
              <a:latin typeface="Times New Roman" panose="02020603050405020304" pitchFamily="18" charset="0"/>
              <a:cs typeface="Times New Roman" panose="02020603050405020304" pitchFamily="18" charset="0"/>
            </a:endParaRPr>
          </a:p>
        </p:txBody>
      </p:sp>
      <p:grpSp>
        <p:nvGrpSpPr>
          <p:cNvPr id="32" name="Group 31"/>
          <p:cNvGrpSpPr/>
          <p:nvPr/>
        </p:nvGrpSpPr>
        <p:grpSpPr>
          <a:xfrm>
            <a:off x="527477" y="1806987"/>
            <a:ext cx="1705707" cy="1390151"/>
            <a:chOff x="990600" y="1905000"/>
            <a:chExt cx="1066800" cy="838200"/>
          </a:xfrm>
        </p:grpSpPr>
        <p:sp>
          <p:nvSpPr>
            <p:cNvPr id="33" name="Rectangle 32"/>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latin typeface="Times New Roman" pitchFamily="18" charset="0"/>
                  <a:cs typeface="Times New Roman" pitchFamily="18" charset="0"/>
                </a:rPr>
                <a:t>SM D</a:t>
              </a:r>
              <a:endParaRPr lang="en-US" b="1" dirty="0">
                <a:solidFill>
                  <a:schemeClr val="bg1"/>
                </a:solidFill>
                <a:latin typeface="Times New Roman" pitchFamily="18" charset="0"/>
                <a:cs typeface="Times New Roman" pitchFamily="18" charset="0"/>
              </a:endParaRPr>
            </a:p>
          </p:txBody>
        </p:sp>
      </p:grpSp>
      <p:grpSp>
        <p:nvGrpSpPr>
          <p:cNvPr id="35" name="Group 34"/>
          <p:cNvGrpSpPr/>
          <p:nvPr/>
        </p:nvGrpSpPr>
        <p:grpSpPr>
          <a:xfrm>
            <a:off x="3676665" y="1796668"/>
            <a:ext cx="1705707" cy="1390151"/>
            <a:chOff x="990600" y="1905000"/>
            <a:chExt cx="1066800" cy="838200"/>
          </a:xfrm>
        </p:grpSpPr>
        <p:sp>
          <p:nvSpPr>
            <p:cNvPr id="36" name="Rectangle 35"/>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FF0000"/>
                  </a:solidFill>
                  <a:latin typeface="Times New Roman" pitchFamily="18" charset="0"/>
                  <a:cs typeface="Times New Roman" pitchFamily="18" charset="0"/>
                </a:rPr>
                <a:t>SM </a:t>
              </a:r>
              <a:r>
                <a:rPr lang="en-US" b="1" dirty="0">
                  <a:solidFill>
                    <a:srgbClr val="FF0000"/>
                  </a:solidFill>
                  <a:latin typeface="Times New Roman" pitchFamily="18" charset="0"/>
                  <a:cs typeface="Times New Roman" pitchFamily="18" charset="0"/>
                </a:rPr>
                <a:t>C</a:t>
              </a:r>
            </a:p>
          </p:txBody>
        </p:sp>
      </p:grpSp>
      <p:sp>
        <p:nvSpPr>
          <p:cNvPr id="38" name="Text Placeholder 1">
            <a:extLst>
              <a:ext uri="{FF2B5EF4-FFF2-40B4-BE49-F238E27FC236}">
                <a16:creationId xmlns="" xmlns:a16="http://schemas.microsoft.com/office/drawing/2014/main" id="{206381AD-4C2B-4745-99B1-0BBCE6131A71}"/>
              </a:ext>
            </a:extLst>
          </p:cNvPr>
          <p:cNvSpPr txBox="1">
            <a:spLocks/>
          </p:cNvSpPr>
          <p:nvPr/>
        </p:nvSpPr>
        <p:spPr>
          <a:xfrm>
            <a:off x="337908" y="850092"/>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b="1" dirty="0" smtClean="0">
                <a:solidFill>
                  <a:schemeClr val="bg1"/>
                </a:solidFill>
                <a:latin typeface="Times New Roman" panose="02020603050405020304" pitchFamily="18" charset="0"/>
                <a:cs typeface="Times New Roman" panose="02020603050405020304" pitchFamily="18" charset="0"/>
              </a:rPr>
              <a:t>Spoofed NA</a:t>
            </a:r>
            <a:endParaRPr lang="en-US" sz="2800" b="1" dirty="0">
              <a:solidFill>
                <a:schemeClr val="bg1"/>
              </a:solidFill>
              <a:latin typeface="Times New Roman" panose="02020603050405020304" pitchFamily="18" charset="0"/>
              <a:cs typeface="Times New Roman" panose="02020603050405020304" pitchFamily="18" charset="0"/>
            </a:endParaRPr>
          </a:p>
        </p:txBody>
      </p:sp>
      <p:grpSp>
        <p:nvGrpSpPr>
          <p:cNvPr id="39" name="Group 38"/>
          <p:cNvGrpSpPr/>
          <p:nvPr/>
        </p:nvGrpSpPr>
        <p:grpSpPr>
          <a:xfrm>
            <a:off x="7244976" y="4509017"/>
            <a:ext cx="1171660" cy="926364"/>
            <a:chOff x="7362741" y="4136116"/>
            <a:chExt cx="1171660" cy="926364"/>
          </a:xfrm>
        </p:grpSpPr>
        <p:sp>
          <p:nvSpPr>
            <p:cNvPr id="40" name="Pentagon 39"/>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a:t>N</a:t>
              </a:r>
              <a:r>
                <a:rPr lang="en-IN" sz="2400" dirty="0" smtClean="0"/>
                <a:t>S</a:t>
              </a:r>
              <a:endParaRPr lang="en-GB" sz="2400" dirty="0"/>
            </a:p>
          </p:txBody>
        </p:sp>
        <p:sp>
          <p:nvSpPr>
            <p:cNvPr id="41" name="Rectangle 40"/>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IP(B)-MAC(B)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42" name="Group 41"/>
          <p:cNvGrpSpPr/>
          <p:nvPr/>
        </p:nvGrpSpPr>
        <p:grpSpPr>
          <a:xfrm>
            <a:off x="10351063" y="3270767"/>
            <a:ext cx="1171660" cy="926364"/>
            <a:chOff x="7362741" y="4136116"/>
            <a:chExt cx="1171660" cy="926364"/>
          </a:xfrm>
        </p:grpSpPr>
        <p:sp>
          <p:nvSpPr>
            <p:cNvPr id="43" name="Pentagon 42"/>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a:t>N</a:t>
              </a:r>
              <a:r>
                <a:rPr lang="en-IN" sz="2400" dirty="0" smtClean="0"/>
                <a:t>S</a:t>
              </a:r>
              <a:endParaRPr lang="en-GB" sz="2400" dirty="0"/>
            </a:p>
          </p:txBody>
        </p:sp>
        <p:sp>
          <p:nvSpPr>
            <p:cNvPr id="44" name="Rectangle 43"/>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45" name="Group 44"/>
          <p:cNvGrpSpPr/>
          <p:nvPr/>
        </p:nvGrpSpPr>
        <p:grpSpPr>
          <a:xfrm flipH="1">
            <a:off x="778438" y="4509017"/>
            <a:ext cx="1171660" cy="926364"/>
            <a:chOff x="7362741" y="4136116"/>
            <a:chExt cx="1171660" cy="926364"/>
          </a:xfrm>
        </p:grpSpPr>
        <p:sp>
          <p:nvSpPr>
            <p:cNvPr id="46" name="Pentagon 45"/>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N</a:t>
              </a:r>
              <a:r>
                <a:rPr lang="en-IN" sz="2400" dirty="0"/>
                <a:t>A</a:t>
              </a:r>
              <a:endParaRPr lang="en-GB" sz="2400" dirty="0"/>
            </a:p>
          </p:txBody>
        </p:sp>
        <p:sp>
          <p:nvSpPr>
            <p:cNvPr id="47" name="Rectangle 46"/>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IP(D)-MAC(D)</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48" name="Group 47"/>
          <p:cNvGrpSpPr/>
          <p:nvPr/>
        </p:nvGrpSpPr>
        <p:grpSpPr>
          <a:xfrm flipH="1">
            <a:off x="778438" y="3270767"/>
            <a:ext cx="1171660" cy="926364"/>
            <a:chOff x="7362741" y="4136116"/>
            <a:chExt cx="1171660" cy="926364"/>
          </a:xfrm>
        </p:grpSpPr>
        <p:sp>
          <p:nvSpPr>
            <p:cNvPr id="49" name="Pentagon 48"/>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N</a:t>
              </a:r>
              <a:r>
                <a:rPr lang="en-IN" sz="2400" dirty="0"/>
                <a:t>A</a:t>
              </a:r>
              <a:endParaRPr lang="en-GB" sz="2400" dirty="0"/>
            </a:p>
          </p:txBody>
        </p:sp>
        <p:sp>
          <p:nvSpPr>
            <p:cNvPr id="50" name="Rectangle 49"/>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IP(D)-MAC(D)</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51" name="Group 26"/>
          <p:cNvGrpSpPr/>
          <p:nvPr/>
        </p:nvGrpSpPr>
        <p:grpSpPr>
          <a:xfrm>
            <a:off x="10935454" y="6352764"/>
            <a:ext cx="1192320" cy="437760"/>
            <a:chOff x="10944000" y="6404040"/>
            <a:chExt cx="1192320" cy="437760"/>
          </a:xfrm>
        </p:grpSpPr>
        <p:sp>
          <p:nvSpPr>
            <p:cNvPr id="52"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53"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21</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4027057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35" presetClass="path" presetSubtype="0" accel="50000" decel="50000" fill="hold" nodeType="clickEffect">
                                  <p:stCondLst>
                                    <p:cond delay="0"/>
                                  </p:stCondLst>
                                  <p:childTnLst>
                                    <p:animMotion origin="layout" path="M 2.29167E-6 1.11022E-16 L -0.53529 0.00069 " pathEditMode="relative" rAng="0" ptsTypes="AA">
                                      <p:cBhvr>
                                        <p:cTn id="32" dur="2000" fill="hold"/>
                                        <p:tgtEl>
                                          <p:spTgt spid="39"/>
                                        </p:tgtEl>
                                        <p:attrNameLst>
                                          <p:attrName>ppt_x</p:attrName>
                                          <p:attrName>ppt_y</p:attrName>
                                        </p:attrNameLst>
                                      </p:cBhvr>
                                      <p:rCtr x="-26771" y="23"/>
                                    </p:animMotion>
                                  </p:childTnLst>
                                </p:cTn>
                              </p:par>
                              <p:par>
                                <p:cTn id="33" presetID="35" presetClass="path" presetSubtype="0" accel="50000" decel="50000" fill="hold" nodeType="withEffect">
                                  <p:stCondLst>
                                    <p:cond delay="0"/>
                                  </p:stCondLst>
                                  <p:childTnLst>
                                    <p:animMotion origin="layout" path="M 4.79167E-6 -4.44444E-6 L -0.79623 -0.00347 " pathEditMode="relative" rAng="0" ptsTypes="AA">
                                      <p:cBhvr>
                                        <p:cTn id="34" dur="2000" fill="hold"/>
                                        <p:tgtEl>
                                          <p:spTgt spid="42"/>
                                        </p:tgtEl>
                                        <p:attrNameLst>
                                          <p:attrName>ppt_x</p:attrName>
                                          <p:attrName>ppt_y</p:attrName>
                                        </p:attrNameLst>
                                      </p:cBhvr>
                                      <p:rCtr x="-39818" y="-185"/>
                                    </p:animMotion>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39"/>
                                        </p:tgtEl>
                                        <p:attrNameLst>
                                          <p:attrName>style.visibility</p:attrName>
                                        </p:attrNameLst>
                                      </p:cBhvr>
                                      <p:to>
                                        <p:strVal val="hidden"/>
                                      </p:to>
                                    </p:set>
                                  </p:childTnLst>
                                </p:cTn>
                              </p:par>
                              <p:par>
                                <p:cTn id="39" presetID="1" presetClass="exit" presetSubtype="0" fill="hold" nodeType="withEffect">
                                  <p:stCondLst>
                                    <p:cond delay="0"/>
                                  </p:stCondLst>
                                  <p:childTnLst>
                                    <p:set>
                                      <p:cBhvr>
                                        <p:cTn id="40" dur="1" fill="hold">
                                          <p:stCondLst>
                                            <p:cond delay="0"/>
                                          </p:stCondLst>
                                        </p:cTn>
                                        <p:tgtEl>
                                          <p:spTgt spid="42"/>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45"/>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35" presetClass="path" presetSubtype="0" accel="50000" decel="50000" fill="hold" nodeType="clickEffect">
                                  <p:stCondLst>
                                    <p:cond delay="0"/>
                                  </p:stCondLst>
                                  <p:childTnLst>
                                    <p:animMotion origin="layout" path="M 1.04167E-6 1.11022E-16 L 0.24167 0.00231 " pathEditMode="relative" rAng="0" ptsTypes="AA">
                                      <p:cBhvr>
                                        <p:cTn id="52" dur="2000" fill="hold"/>
                                        <p:tgtEl>
                                          <p:spTgt spid="45"/>
                                        </p:tgtEl>
                                        <p:attrNameLst>
                                          <p:attrName>ppt_x</p:attrName>
                                          <p:attrName>ppt_y</p:attrName>
                                        </p:attrNameLst>
                                      </p:cBhvr>
                                      <p:rCtr x="12083" y="116"/>
                                    </p:animMotion>
                                  </p:childTnLst>
                                </p:cTn>
                              </p:par>
                              <p:par>
                                <p:cTn id="53" presetID="35" presetClass="path" presetSubtype="0" accel="50000" decel="50000" fill="hold" nodeType="withEffect">
                                  <p:stCondLst>
                                    <p:cond delay="0"/>
                                  </p:stCondLst>
                                  <p:childTnLst>
                                    <p:animMotion origin="layout" path="M 1.04167E-6 -4.44444E-6 L 0.78516 -4.44444E-6 " pathEditMode="relative" rAng="0" ptsTypes="AA">
                                      <p:cBhvr>
                                        <p:cTn id="54" dur="2000" fill="hold"/>
                                        <p:tgtEl>
                                          <p:spTgt spid="48"/>
                                        </p:tgtEl>
                                        <p:attrNameLst>
                                          <p:attrName>ppt_x</p:attrName>
                                          <p:attrName>ppt_y</p:attrName>
                                        </p:attrNameLst>
                                      </p:cBhvr>
                                      <p:rCtr x="39258" y="0"/>
                                    </p:animMotion>
                                  </p:childTnLst>
                                </p:cTn>
                              </p:par>
                              <p:par>
                                <p:cTn id="55" presetID="35" presetClass="path" presetSubtype="0" accel="50000" decel="50000" fill="hold" grpId="1" nodeType="withEffect">
                                  <p:stCondLst>
                                    <p:cond delay="0"/>
                                  </p:stCondLst>
                                  <p:childTnLst>
                                    <p:animMotion origin="layout" path="M -2.29167E-6 -1.48148E-6 L 0.00078 0.16644 " pathEditMode="relative" rAng="0" ptsTypes="AA">
                                      <p:cBhvr>
                                        <p:cTn id="56" dur="2000" fill="hold"/>
                                        <p:tgtEl>
                                          <p:spTgt spid="18"/>
                                        </p:tgtEl>
                                        <p:attrNameLst>
                                          <p:attrName>ppt_x</p:attrName>
                                          <p:attrName>ppt_y</p:attrName>
                                        </p:attrNameLst>
                                      </p:cBhvr>
                                      <p:rCtr x="39" y="8310"/>
                                    </p:animMotion>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nodeType="clickEffect">
                                  <p:stCondLst>
                                    <p:cond delay="0"/>
                                  </p:stCondLst>
                                  <p:childTnLst>
                                    <p:set>
                                      <p:cBhvr>
                                        <p:cTn id="60" dur="1" fill="hold">
                                          <p:stCondLst>
                                            <p:cond delay="0"/>
                                          </p:stCondLst>
                                        </p:cTn>
                                        <p:tgtEl>
                                          <p:spTgt spid="45"/>
                                        </p:tgtEl>
                                        <p:attrNameLst>
                                          <p:attrName>style.visibility</p:attrName>
                                        </p:attrNameLst>
                                      </p:cBhvr>
                                      <p:to>
                                        <p:strVal val="hidden"/>
                                      </p:to>
                                    </p:set>
                                  </p:childTnLst>
                                </p:cTn>
                              </p:par>
                              <p:par>
                                <p:cTn id="61" presetID="1" presetClass="exit" presetSubtype="0" fill="hold" nodeType="withEffect">
                                  <p:stCondLst>
                                    <p:cond delay="0"/>
                                  </p:stCondLst>
                                  <p:childTnLst>
                                    <p:set>
                                      <p:cBhvr>
                                        <p:cTn id="62" dur="1" fill="hold">
                                          <p:stCondLst>
                                            <p:cond delay="0"/>
                                          </p:stCondLst>
                                        </p:cTn>
                                        <p:tgtEl>
                                          <p:spTgt spid="48"/>
                                        </p:tgtEl>
                                        <p:attrNameLst>
                                          <p:attrName>style.visibility</p:attrName>
                                        </p:attrNameLst>
                                      </p:cBhvr>
                                      <p:to>
                                        <p:strVal val="hidden"/>
                                      </p:to>
                                    </p:set>
                                  </p:childTnLst>
                                </p:cTn>
                              </p:par>
                              <p:par>
                                <p:cTn id="63" presetID="1" presetClass="exit" presetSubtype="0" fill="hold" grpId="2" nodeType="withEffect">
                                  <p:stCondLst>
                                    <p:cond delay="0"/>
                                  </p:stCondLst>
                                  <p:childTnLst>
                                    <p:set>
                                      <p:cBhvr>
                                        <p:cTn id="64" dur="1" fill="hold">
                                          <p:stCondLst>
                                            <p:cond delay="0"/>
                                          </p:stCondLst>
                                        </p:cTn>
                                        <p:tgtEl>
                                          <p:spTgt spid="18"/>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22"/>
                                        </p:tgtEl>
                                        <p:attrNameLst>
                                          <p:attrName>style.visibility</p:attrName>
                                        </p:attrNameLst>
                                      </p:cBhvr>
                                      <p:to>
                                        <p:strVal val="visible"/>
                                      </p:to>
                                    </p:set>
                                  </p:childTnLst>
                                </p:cTn>
                              </p:par>
                              <p:par>
                                <p:cTn id="69" presetID="63" presetClass="path" presetSubtype="0" accel="50000" decel="50000" fill="hold" nodeType="withEffect">
                                  <p:stCondLst>
                                    <p:cond delay="0"/>
                                  </p:stCondLst>
                                  <p:childTnLst>
                                    <p:animMotion origin="layout" path="M -4.16667E-7 -4.44444E-6 L 0.27174 -0.00069 " pathEditMode="relative" rAng="0" ptsTypes="AA">
                                      <p:cBhvr>
                                        <p:cTn id="70" dur="2000" fill="hold"/>
                                        <p:tgtEl>
                                          <p:spTgt spid="22"/>
                                        </p:tgtEl>
                                        <p:attrNameLst>
                                          <p:attrName>ppt_x</p:attrName>
                                          <p:attrName>ppt_y</p:attrName>
                                        </p:attrNameLst>
                                      </p:cBhvr>
                                      <p:rCtr x="14401" y="810"/>
                                    </p:animMotion>
                                  </p:childTnLst>
                                </p:cTn>
                              </p:par>
                            </p:childTnLst>
                          </p:cTn>
                        </p:par>
                      </p:childTnLst>
                    </p:cTn>
                  </p:par>
                  <p:par>
                    <p:cTn id="71" fill="hold">
                      <p:stCondLst>
                        <p:cond delay="indefinite"/>
                      </p:stCondLst>
                      <p:childTnLst>
                        <p:par>
                          <p:cTn id="72" fill="hold">
                            <p:stCondLst>
                              <p:cond delay="0"/>
                            </p:stCondLst>
                            <p:childTnLst>
                              <p:par>
                                <p:cTn id="73" presetID="1" presetClass="exit" presetSubtype="0" fill="hold" nodeType="clickEffect">
                                  <p:stCondLst>
                                    <p:cond delay="0"/>
                                  </p:stCondLst>
                                  <p:childTnLst>
                                    <p:set>
                                      <p:cBhvr>
                                        <p:cTn id="74" dur="1" fill="hold">
                                          <p:stCondLst>
                                            <p:cond delay="0"/>
                                          </p:stCondLst>
                                        </p:cTn>
                                        <p:tgtEl>
                                          <p:spTgt spid="22"/>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25"/>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xit" presetSubtype="0" fill="hold" grpId="1" nodeType="clickEffect">
                                  <p:stCondLst>
                                    <p:cond delay="0"/>
                                  </p:stCondLst>
                                  <p:childTnLst>
                                    <p:set>
                                      <p:cBhvr>
                                        <p:cTn id="82" dur="1" fill="hold">
                                          <p:stCondLst>
                                            <p:cond delay="0"/>
                                          </p:stCondLst>
                                        </p:cTn>
                                        <p:tgtEl>
                                          <p:spTgt spid="25"/>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29"/>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35" presetClass="path" presetSubtype="0" accel="50000" decel="50000" fill="hold" grpId="1" nodeType="clickEffect">
                                  <p:stCondLst>
                                    <p:cond delay="0"/>
                                  </p:stCondLst>
                                  <p:childTnLst>
                                    <p:animMotion origin="layout" path="M 3.33333E-6 4.44444E-6 L 0.25742 0.00995 " pathEditMode="relative" rAng="0" ptsTypes="AA">
                                      <p:cBhvr>
                                        <p:cTn id="90" dur="2000" fill="hold"/>
                                        <p:tgtEl>
                                          <p:spTgt spid="29"/>
                                        </p:tgtEl>
                                        <p:attrNameLst>
                                          <p:attrName>ppt_x</p:attrName>
                                          <p:attrName>ppt_y</p:attrName>
                                        </p:attrNameLst>
                                      </p:cBhvr>
                                      <p:rCtr x="12865" y="486"/>
                                    </p:animMotion>
                                  </p:childTnLst>
                                </p:cTn>
                              </p:par>
                            </p:childTnLst>
                          </p:cTn>
                        </p:par>
                      </p:childTnLst>
                    </p:cTn>
                  </p:par>
                  <p:par>
                    <p:cTn id="91" fill="hold">
                      <p:stCondLst>
                        <p:cond delay="indefinite"/>
                      </p:stCondLst>
                      <p:childTnLst>
                        <p:par>
                          <p:cTn id="92" fill="hold">
                            <p:stCondLst>
                              <p:cond delay="0"/>
                            </p:stCondLst>
                            <p:childTnLst>
                              <p:par>
                                <p:cTn id="93" presetID="1" presetClass="exit" presetSubtype="0" fill="hold" grpId="2" nodeType="clickEffect">
                                  <p:stCondLst>
                                    <p:cond delay="0"/>
                                  </p:stCondLst>
                                  <p:childTnLst>
                                    <p:set>
                                      <p:cBhvr>
                                        <p:cTn id="94" dur="1" fill="hold">
                                          <p:stCondLst>
                                            <p:cond delay="0"/>
                                          </p:stCondLst>
                                        </p:cTn>
                                        <p:tgtEl>
                                          <p:spTgt spid="29"/>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30"/>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35" presetClass="path" presetSubtype="0" accel="50000" decel="50000" fill="hold" grpId="1" nodeType="clickEffect">
                                  <p:stCondLst>
                                    <p:cond delay="0"/>
                                  </p:stCondLst>
                                  <p:childTnLst>
                                    <p:animMotion origin="layout" path="M -2.91667E-6 4.44444E-6 L -0.25481 0.00069 " pathEditMode="relative" rAng="0" ptsTypes="AA">
                                      <p:cBhvr>
                                        <p:cTn id="102" dur="2000" fill="hold"/>
                                        <p:tgtEl>
                                          <p:spTgt spid="30"/>
                                        </p:tgtEl>
                                        <p:attrNameLst>
                                          <p:attrName>ppt_x</p:attrName>
                                          <p:attrName>ppt_y</p:attrName>
                                        </p:attrNameLst>
                                      </p:cBhvr>
                                      <p:rCtr x="-12708" y="-278"/>
                                    </p:animMotion>
                                  </p:childTnLst>
                                </p:cTn>
                              </p:par>
                            </p:childTnLst>
                          </p:cTn>
                        </p:par>
                      </p:childTnLst>
                    </p:cTn>
                  </p:par>
                  <p:par>
                    <p:cTn id="103" fill="hold">
                      <p:stCondLst>
                        <p:cond delay="indefinite"/>
                      </p:stCondLst>
                      <p:childTnLst>
                        <p:par>
                          <p:cTn id="104" fill="hold">
                            <p:stCondLst>
                              <p:cond delay="0"/>
                            </p:stCondLst>
                            <p:childTnLst>
                              <p:par>
                                <p:cTn id="105" presetID="1" presetClass="exit" presetSubtype="0" fill="hold" grpId="2" nodeType="clickEffect">
                                  <p:stCondLst>
                                    <p:cond delay="0"/>
                                  </p:stCondLst>
                                  <p:childTnLst>
                                    <p:set>
                                      <p:cBhvr>
                                        <p:cTn id="106" dur="1" fill="hold">
                                          <p:stCondLst>
                                            <p:cond delay="0"/>
                                          </p:stCondLst>
                                        </p:cTn>
                                        <p:tgtEl>
                                          <p:spTgt spid="30"/>
                                        </p:tgtEl>
                                        <p:attrNameLst>
                                          <p:attrName>style.visibility</p:attrName>
                                        </p:attrNameLst>
                                      </p:cBhvr>
                                      <p:to>
                                        <p:strVal val="hidden"/>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grpId="0" nodeType="clickEffect">
                                  <p:stCondLst>
                                    <p:cond delay="0"/>
                                  </p:stCondLst>
                                  <p:childTnLst>
                                    <p:set>
                                      <p:cBhvr>
                                        <p:cTn id="11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8" grpId="2" animBg="1"/>
      <p:bldP spid="25" grpId="0" animBg="1"/>
      <p:bldP spid="25" grpId="1" animBg="1"/>
      <p:bldP spid="29" grpId="0" animBg="1"/>
      <p:bldP spid="29" grpId="1" animBg="1"/>
      <p:bldP spid="29" grpId="2" animBg="1"/>
      <p:bldP spid="30" grpId="0" animBg="1"/>
      <p:bldP spid="30" grpId="1" animBg="1"/>
      <p:bldP spid="30" grpId="2" animBg="1"/>
      <p:bldP spid="31" grpId="0" animBg="1"/>
      <p:bldP spid="3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a:p>
        </p:txBody>
      </p:sp>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Mitigation 1</a:t>
            </a:r>
            <a:endParaRPr lang="en-US" sz="3600" b="1" dirty="0">
              <a:solidFill>
                <a:schemeClr val="bg1"/>
              </a:solidFill>
              <a:latin typeface="Times New Roman" panose="02020603050405020304" pitchFamily="18" charset="0"/>
              <a:cs typeface="Times New Roman" panose="02020603050405020304" pitchFamily="18" charset="0"/>
            </a:endParaRPr>
          </a:p>
        </p:txBody>
      </p:sp>
      <p:cxnSp>
        <p:nvCxnSpPr>
          <p:cNvPr id="6" name="Straight Connector 5"/>
          <p:cNvCxnSpPr/>
          <p:nvPr/>
        </p:nvCxnSpPr>
        <p:spPr>
          <a:xfrm rot="5400000">
            <a:off x="923925" y="4362450"/>
            <a:ext cx="4876800" cy="381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rot="5400000">
            <a:off x="6257925" y="4343400"/>
            <a:ext cx="4800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rot="5400000">
            <a:off x="8820944" y="4304506"/>
            <a:ext cx="47244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5400000">
            <a:off x="3638550" y="4324350"/>
            <a:ext cx="4800600" cy="38100"/>
          </a:xfrm>
          <a:prstGeom prst="line">
            <a:avLst/>
          </a:prstGeom>
        </p:spPr>
        <p:style>
          <a:lnRef idx="1">
            <a:schemeClr val="accent1"/>
          </a:lnRef>
          <a:fillRef idx="0">
            <a:schemeClr val="accent1"/>
          </a:fillRef>
          <a:effectRef idx="0">
            <a:schemeClr val="accent1"/>
          </a:effectRef>
          <a:fontRef idx="minor">
            <a:schemeClr val="tx1"/>
          </a:fontRef>
        </p:style>
      </p:cxnSp>
      <p:sp>
        <p:nvSpPr>
          <p:cNvPr id="18" name="Pentagon 17"/>
          <p:cNvSpPr/>
          <p:nvPr/>
        </p:nvSpPr>
        <p:spPr>
          <a:xfrm rot="16200000" flipH="1">
            <a:off x="8072000" y="3409521"/>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dirty="0" smtClean="0"/>
              <a:t>Spoof it</a:t>
            </a:r>
            <a:endParaRPr lang="en-GB" dirty="0"/>
          </a:p>
        </p:txBody>
      </p:sp>
      <p:grpSp>
        <p:nvGrpSpPr>
          <p:cNvPr id="22" name="Group 21"/>
          <p:cNvGrpSpPr/>
          <p:nvPr/>
        </p:nvGrpSpPr>
        <p:grpSpPr>
          <a:xfrm>
            <a:off x="8083700" y="4442342"/>
            <a:ext cx="1157797" cy="1070980"/>
            <a:chOff x="3183467" y="2775228"/>
            <a:chExt cx="1157797" cy="1070980"/>
          </a:xfrm>
        </p:grpSpPr>
        <p:sp>
          <p:nvSpPr>
            <p:cNvPr id="23" name="Pentagon 22"/>
            <p:cNvSpPr/>
            <p:nvPr/>
          </p:nvSpPr>
          <p:spPr>
            <a:xfrm flipH="1">
              <a:off x="3183467" y="2775228"/>
              <a:ext cx="1151467" cy="728134"/>
            </a:xfrm>
            <a:prstGeom prst="homePlate">
              <a:avLst/>
            </a:prstGeom>
            <a:solidFill>
              <a:schemeClr val="accent1">
                <a:lumMod val="75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IN" sz="1600" dirty="0" smtClean="0"/>
                <a:t>Spoofed RR</a:t>
              </a:r>
              <a:endParaRPr lang="en-GB" sz="1600" dirty="0"/>
            </a:p>
          </p:txBody>
        </p:sp>
        <p:sp>
          <p:nvSpPr>
            <p:cNvPr id="24" name="Rectangle 23"/>
            <p:cNvSpPr/>
            <p:nvPr/>
          </p:nvSpPr>
          <p:spPr>
            <a:xfrm>
              <a:off x="3183467" y="3532942"/>
              <a:ext cx="1157797" cy="31326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IP(A)-MAC(B)</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sp>
        <p:nvSpPr>
          <p:cNvPr id="29" name="Rectangle 28"/>
          <p:cNvSpPr/>
          <p:nvPr/>
        </p:nvSpPr>
        <p:spPr>
          <a:xfrm>
            <a:off x="5207945" y="4743450"/>
            <a:ext cx="1650055" cy="504825"/>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Echo Message</a:t>
            </a:r>
            <a:endParaRPr lang="en-US" sz="1600" dirty="0"/>
          </a:p>
        </p:txBody>
      </p:sp>
      <p:sp>
        <p:nvSpPr>
          <p:cNvPr id="30" name="Rectangle 29"/>
          <p:cNvSpPr/>
          <p:nvPr/>
        </p:nvSpPr>
        <p:spPr>
          <a:xfrm>
            <a:off x="2531818" y="4743450"/>
            <a:ext cx="1650055" cy="504825"/>
          </a:xfrm>
          <a:prstGeom prst="rect">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smtClean="0"/>
              <a:t>EchoReply</a:t>
            </a:r>
            <a:r>
              <a:rPr lang="en-US" sz="1600" dirty="0" smtClean="0"/>
              <a:t> = A</a:t>
            </a:r>
            <a:endParaRPr lang="en-US" sz="1600" dirty="0"/>
          </a:p>
        </p:txBody>
      </p:sp>
      <p:sp>
        <p:nvSpPr>
          <p:cNvPr id="31" name="TextBox 30"/>
          <p:cNvSpPr txBox="1"/>
          <p:nvPr/>
        </p:nvSpPr>
        <p:spPr>
          <a:xfrm>
            <a:off x="5082350" y="5778420"/>
            <a:ext cx="1866544" cy="400110"/>
          </a:xfrm>
          <a:prstGeom prst="rect">
            <a:avLst/>
          </a:prstGeom>
          <a:solidFill>
            <a:schemeClr val="tx2">
              <a:lumMod val="20000"/>
              <a:lumOff val="80000"/>
            </a:schemeClr>
          </a:solidFill>
        </p:spPr>
        <p:txBody>
          <a:bodyPr wrap="square" rtlCol="0">
            <a:spAutoFit/>
          </a:bodyPr>
          <a:lstStyle/>
          <a:p>
            <a:pPr algn="just"/>
            <a:r>
              <a:rPr lang="en-US" sz="2000" dirty="0" smtClean="0">
                <a:latin typeface="Times New Roman" panose="02020603050405020304" pitchFamily="18" charset="0"/>
                <a:cs typeface="Times New Roman" panose="02020603050405020304" pitchFamily="18" charset="0"/>
              </a:rPr>
              <a:t>discard </a:t>
            </a:r>
            <a:r>
              <a:rPr lang="en-US" sz="2000" dirty="0">
                <a:latin typeface="Times New Roman" panose="02020603050405020304" pitchFamily="18" charset="0"/>
                <a:cs typeface="Times New Roman" panose="02020603050405020304" pitchFamily="18" charset="0"/>
              </a:rPr>
              <a:t>B</a:t>
            </a:r>
            <a:r>
              <a:rPr lang="en-US" sz="2000" dirty="0" smtClean="0">
                <a:latin typeface="Times New Roman" panose="02020603050405020304" pitchFamily="18" charset="0"/>
                <a:cs typeface="Times New Roman" panose="02020603050405020304" pitchFamily="18" charset="0"/>
              </a:rPr>
              <a:t>’s RR</a:t>
            </a:r>
            <a:endParaRPr lang="en-US" sz="2000" dirty="0">
              <a:latin typeface="Times New Roman" panose="02020603050405020304" pitchFamily="18" charset="0"/>
              <a:cs typeface="Times New Roman" panose="02020603050405020304" pitchFamily="18" charset="0"/>
            </a:endParaRPr>
          </a:p>
        </p:txBody>
      </p:sp>
      <p:grpSp>
        <p:nvGrpSpPr>
          <p:cNvPr id="32" name="Group 31"/>
          <p:cNvGrpSpPr/>
          <p:nvPr/>
        </p:nvGrpSpPr>
        <p:grpSpPr>
          <a:xfrm>
            <a:off x="2518202" y="1806987"/>
            <a:ext cx="1705707" cy="1390151"/>
            <a:chOff x="990600" y="1905000"/>
            <a:chExt cx="1066800" cy="838200"/>
          </a:xfrm>
        </p:grpSpPr>
        <p:sp>
          <p:nvSpPr>
            <p:cNvPr id="33" name="Rectangle 32"/>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latin typeface="Times New Roman" pitchFamily="18" charset="0"/>
                  <a:cs typeface="Times New Roman" pitchFamily="18" charset="0"/>
                </a:rPr>
                <a:t>SM D</a:t>
              </a:r>
              <a:endParaRPr lang="en-US" b="1" dirty="0">
                <a:solidFill>
                  <a:schemeClr val="bg1"/>
                </a:solidFill>
                <a:latin typeface="Times New Roman" pitchFamily="18" charset="0"/>
                <a:cs typeface="Times New Roman" pitchFamily="18" charset="0"/>
              </a:endParaRPr>
            </a:p>
          </p:txBody>
        </p:sp>
      </p:grpSp>
      <p:grpSp>
        <p:nvGrpSpPr>
          <p:cNvPr id="35" name="Group 34"/>
          <p:cNvGrpSpPr/>
          <p:nvPr/>
        </p:nvGrpSpPr>
        <p:grpSpPr>
          <a:xfrm>
            <a:off x="5200665" y="1796668"/>
            <a:ext cx="1705707" cy="1390151"/>
            <a:chOff x="990600" y="1905000"/>
            <a:chExt cx="1066800" cy="838200"/>
          </a:xfrm>
        </p:grpSpPr>
        <p:sp>
          <p:nvSpPr>
            <p:cNvPr id="36" name="Rectangle 35"/>
            <p:cNvSpPr/>
            <p:nvPr/>
          </p:nvSpPr>
          <p:spPr>
            <a:xfrm>
              <a:off x="990600" y="1905000"/>
              <a:ext cx="1066800" cy="838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1143000" y="2057400"/>
              <a:ext cx="762000" cy="5334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latin typeface="Times New Roman" pitchFamily="18" charset="0"/>
                  <a:cs typeface="Times New Roman" pitchFamily="18" charset="0"/>
                </a:rPr>
                <a:t>SM </a:t>
              </a:r>
              <a:r>
                <a:rPr lang="en-US" b="1" dirty="0">
                  <a:solidFill>
                    <a:schemeClr val="bg1"/>
                  </a:solidFill>
                  <a:latin typeface="Times New Roman" pitchFamily="18" charset="0"/>
                  <a:cs typeface="Times New Roman" pitchFamily="18" charset="0"/>
                </a:rPr>
                <a:t>C</a:t>
              </a:r>
            </a:p>
          </p:txBody>
        </p:sp>
      </p:grpSp>
      <p:sp>
        <p:nvSpPr>
          <p:cNvPr id="38" name="Text Placeholder 1">
            <a:extLst>
              <a:ext uri="{FF2B5EF4-FFF2-40B4-BE49-F238E27FC236}">
                <a16:creationId xmlns="" xmlns:a16="http://schemas.microsoft.com/office/drawing/2014/main" id="{206381AD-4C2B-4745-99B1-0BBCE6131A71}"/>
              </a:ext>
            </a:extLst>
          </p:cNvPr>
          <p:cNvSpPr txBox="1">
            <a:spLocks/>
          </p:cNvSpPr>
          <p:nvPr/>
        </p:nvSpPr>
        <p:spPr>
          <a:xfrm>
            <a:off x="337908" y="850092"/>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b="1" dirty="0" smtClean="0">
                <a:solidFill>
                  <a:schemeClr val="bg1"/>
                </a:solidFill>
                <a:latin typeface="Times New Roman" panose="02020603050405020304" pitchFamily="18" charset="0"/>
                <a:cs typeface="Times New Roman" panose="02020603050405020304" pitchFamily="18" charset="0"/>
              </a:rPr>
              <a:t>Spoofed RR</a:t>
            </a:r>
            <a:endParaRPr lang="en-US" sz="2800" b="1" dirty="0">
              <a:solidFill>
                <a:schemeClr val="bg1"/>
              </a:solidFill>
              <a:latin typeface="Times New Roman" panose="02020603050405020304" pitchFamily="18" charset="0"/>
              <a:cs typeface="Times New Roman" panose="02020603050405020304" pitchFamily="18" charset="0"/>
            </a:endParaRPr>
          </a:p>
        </p:txBody>
      </p:sp>
      <p:grpSp>
        <p:nvGrpSpPr>
          <p:cNvPr id="45" name="Group 44"/>
          <p:cNvGrpSpPr/>
          <p:nvPr/>
        </p:nvGrpSpPr>
        <p:grpSpPr>
          <a:xfrm>
            <a:off x="10598713" y="4509017"/>
            <a:ext cx="1171660" cy="926364"/>
            <a:chOff x="7362741" y="4136116"/>
            <a:chExt cx="1171660" cy="926364"/>
          </a:xfrm>
        </p:grpSpPr>
        <p:sp>
          <p:nvSpPr>
            <p:cNvPr id="46" name="Pentagon 45"/>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RR</a:t>
              </a:r>
              <a:endParaRPr lang="en-GB" sz="2400" dirty="0"/>
            </a:p>
          </p:txBody>
        </p:sp>
        <p:sp>
          <p:nvSpPr>
            <p:cNvPr id="47" name="Rectangle 46"/>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grpSp>
        <p:nvGrpSpPr>
          <p:cNvPr id="48" name="Group 47"/>
          <p:cNvGrpSpPr/>
          <p:nvPr/>
        </p:nvGrpSpPr>
        <p:grpSpPr>
          <a:xfrm>
            <a:off x="10579663" y="3270767"/>
            <a:ext cx="1171660" cy="926364"/>
            <a:chOff x="7362741" y="4136116"/>
            <a:chExt cx="1171660" cy="926364"/>
          </a:xfrm>
        </p:grpSpPr>
        <p:sp>
          <p:nvSpPr>
            <p:cNvPr id="49" name="Pentagon 48"/>
            <p:cNvSpPr/>
            <p:nvPr/>
          </p:nvSpPr>
          <p:spPr>
            <a:xfrm flipH="1">
              <a:off x="7467601" y="4136116"/>
              <a:ext cx="1066800" cy="609600"/>
            </a:xfrm>
            <a:prstGeom prst="homePlat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sz="2400" dirty="0" smtClean="0"/>
                <a:t>RR</a:t>
              </a:r>
              <a:endParaRPr lang="en-GB" sz="2400" dirty="0"/>
            </a:p>
          </p:txBody>
        </p:sp>
        <p:sp>
          <p:nvSpPr>
            <p:cNvPr id="50" name="Rectangle 49"/>
            <p:cNvSpPr/>
            <p:nvPr/>
          </p:nvSpPr>
          <p:spPr>
            <a:xfrm>
              <a:off x="7362741" y="4749214"/>
              <a:ext cx="1157797" cy="31326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b="1" dirty="0" smtClean="0">
                  <a:solidFill>
                    <a:schemeClr val="tx1"/>
                  </a:solidFill>
                  <a:latin typeface="Times New Roman" panose="02020603050405020304" pitchFamily="18" charset="0"/>
                  <a:cs typeface="Times New Roman" panose="02020603050405020304" pitchFamily="18" charset="0"/>
                </a:rPr>
                <a:t>IP(A)-MAC(A)</a:t>
              </a:r>
              <a:endParaRPr lang="en-GB" sz="1000" b="1" dirty="0">
                <a:solidFill>
                  <a:schemeClr val="tx1"/>
                </a:solidFill>
                <a:latin typeface="Times New Roman" panose="02020603050405020304" pitchFamily="18" charset="0"/>
                <a:cs typeface="Times New Roman" panose="02020603050405020304" pitchFamily="18" charset="0"/>
              </a:endParaRPr>
            </a:p>
            <a:p>
              <a:pPr algn="ctr"/>
              <a:endParaRPr lang="en-US" sz="1000" dirty="0">
                <a:solidFill>
                  <a:schemeClr val="tx1"/>
                </a:solidFill>
              </a:endParaRPr>
            </a:p>
          </p:txBody>
        </p:sp>
      </p:grpSp>
      <p:cxnSp>
        <p:nvCxnSpPr>
          <p:cNvPr id="51" name="Straight Connector 50"/>
          <p:cNvCxnSpPr/>
          <p:nvPr/>
        </p:nvCxnSpPr>
        <p:spPr>
          <a:xfrm rot="5400000">
            <a:off x="-1447006" y="4304506"/>
            <a:ext cx="4724400" cy="1588"/>
          </a:xfrm>
          <a:prstGeom prst="line">
            <a:avLst/>
          </a:prstGeom>
        </p:spPr>
        <p:style>
          <a:lnRef idx="1">
            <a:schemeClr val="accent1"/>
          </a:lnRef>
          <a:fillRef idx="0">
            <a:schemeClr val="accent1"/>
          </a:fillRef>
          <a:effectRef idx="0">
            <a:schemeClr val="accent1"/>
          </a:effectRef>
          <a:fontRef idx="minor">
            <a:schemeClr val="tx1"/>
          </a:fontRef>
        </p:style>
      </p:cxnSp>
      <p:sp>
        <p:nvSpPr>
          <p:cNvPr id="52" name="Can 51"/>
          <p:cNvSpPr/>
          <p:nvPr/>
        </p:nvSpPr>
        <p:spPr>
          <a:xfrm>
            <a:off x="150934" y="1564661"/>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bg1"/>
                </a:solidFill>
                <a:latin typeface="Times New Roman" pitchFamily="18" charset="0"/>
                <a:cs typeface="Times New Roman" pitchFamily="18" charset="0"/>
              </a:rPr>
              <a:t>DCU </a:t>
            </a:r>
            <a:r>
              <a:rPr lang="en-US" sz="2000" b="1" dirty="0">
                <a:solidFill>
                  <a:schemeClr val="bg1"/>
                </a:solidFill>
                <a:latin typeface="Times New Roman" pitchFamily="18" charset="0"/>
                <a:cs typeface="Times New Roman" pitchFamily="18" charset="0"/>
              </a:rPr>
              <a:t>E</a:t>
            </a:r>
          </a:p>
        </p:txBody>
      </p:sp>
      <p:sp>
        <p:nvSpPr>
          <p:cNvPr id="53" name="Can 52"/>
          <p:cNvSpPr/>
          <p:nvPr/>
        </p:nvSpPr>
        <p:spPr>
          <a:xfrm>
            <a:off x="7875709" y="1574186"/>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rgbClr val="FF0000"/>
                </a:solidFill>
                <a:latin typeface="Times New Roman" pitchFamily="18" charset="0"/>
                <a:cs typeface="Times New Roman" pitchFamily="18" charset="0"/>
              </a:rPr>
              <a:t>DCU </a:t>
            </a:r>
            <a:r>
              <a:rPr lang="en-US" sz="2000" b="1" dirty="0">
                <a:solidFill>
                  <a:srgbClr val="FF0000"/>
                </a:solidFill>
                <a:latin typeface="Times New Roman" pitchFamily="18" charset="0"/>
                <a:cs typeface="Times New Roman" pitchFamily="18" charset="0"/>
              </a:rPr>
              <a:t>B</a:t>
            </a:r>
          </a:p>
        </p:txBody>
      </p:sp>
      <p:sp>
        <p:nvSpPr>
          <p:cNvPr id="54" name="Can 53"/>
          <p:cNvSpPr/>
          <p:nvPr/>
        </p:nvSpPr>
        <p:spPr>
          <a:xfrm>
            <a:off x="10409359" y="1602761"/>
            <a:ext cx="1565031" cy="1711568"/>
          </a:xfrm>
          <a:prstGeom prst="ca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bg1"/>
                </a:solidFill>
                <a:latin typeface="Times New Roman" pitchFamily="18" charset="0"/>
                <a:cs typeface="Times New Roman" pitchFamily="18" charset="0"/>
              </a:rPr>
              <a:t>DCU A</a:t>
            </a:r>
          </a:p>
        </p:txBody>
      </p:sp>
      <p:sp>
        <p:nvSpPr>
          <p:cNvPr id="5" name="Left-Right Arrow 4"/>
          <p:cNvSpPr/>
          <p:nvPr/>
        </p:nvSpPr>
        <p:spPr>
          <a:xfrm>
            <a:off x="1077362" y="3811509"/>
            <a:ext cx="2091351" cy="537813"/>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Times New Roman" panose="02020603050405020304" pitchFamily="18" charset="0"/>
                <a:cs typeface="Times New Roman" panose="02020603050405020304" pitchFamily="18" charset="0"/>
              </a:rPr>
              <a:t>Connected</a:t>
            </a:r>
            <a:endParaRPr lang="en-US" dirty="0">
              <a:latin typeface="Times New Roman" panose="02020603050405020304" pitchFamily="18" charset="0"/>
              <a:cs typeface="Times New Roman" panose="02020603050405020304" pitchFamily="18" charset="0"/>
            </a:endParaRPr>
          </a:p>
        </p:txBody>
      </p:sp>
      <p:grpSp>
        <p:nvGrpSpPr>
          <p:cNvPr id="39" name="Group 26"/>
          <p:cNvGrpSpPr/>
          <p:nvPr/>
        </p:nvGrpSpPr>
        <p:grpSpPr>
          <a:xfrm>
            <a:off x="10935454" y="6352764"/>
            <a:ext cx="1192320" cy="437760"/>
            <a:chOff x="10944000" y="6404040"/>
            <a:chExt cx="1192320" cy="437760"/>
          </a:xfrm>
        </p:grpSpPr>
        <p:sp>
          <p:nvSpPr>
            <p:cNvPr id="40"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41"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22 </a:t>
              </a:r>
              <a:r>
                <a:rPr lang="en-IN" sz="1800" b="1" strike="noStrike" spc="-1" dirty="0" smtClean="0">
                  <a:latin typeface="Times New Roman" panose="02020603050405020304" pitchFamily="18" charset="0"/>
                  <a:cs typeface="Times New Roman" panose="02020603050405020304" pitchFamily="18" charset="0"/>
                </a:rPr>
                <a:t> </a:t>
              </a:r>
              <a:r>
                <a:rPr lang="en-IN" sz="1800" b="1" strike="noStrike" spc="-1" dirty="0">
                  <a:latin typeface="Times New Roman" panose="02020603050405020304" pitchFamily="18" charset="0"/>
                  <a:cs typeface="Times New Roman" panose="02020603050405020304" pitchFamily="18" charset="0"/>
                </a:rPr>
                <a:t>of</a:t>
              </a:r>
            </a:p>
          </p:txBody>
        </p:sp>
      </p:grpSp>
    </p:spTree>
    <p:extLst>
      <p:ext uri="{BB962C8B-B14F-4D97-AF65-F5344CB8AC3E}">
        <p14:creationId xmlns:p14="http://schemas.microsoft.com/office/powerpoint/2010/main" val="2100478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35" presetClass="path" presetSubtype="0" accel="50000" decel="50000" fill="hold" nodeType="clickEffect">
                                  <p:stCondLst>
                                    <p:cond delay="0"/>
                                  </p:stCondLst>
                                  <p:childTnLst>
                                    <p:animMotion origin="layout" path="M 2.29167E-6 1.11022E-16 L -0.20404 0.00139 " pathEditMode="relative" rAng="0" ptsTypes="AA">
                                      <p:cBhvr>
                                        <p:cTn id="42" dur="2000" fill="hold"/>
                                        <p:tgtEl>
                                          <p:spTgt spid="45"/>
                                        </p:tgtEl>
                                        <p:attrNameLst>
                                          <p:attrName>ppt_x</p:attrName>
                                          <p:attrName>ppt_y</p:attrName>
                                        </p:attrNameLst>
                                      </p:cBhvr>
                                      <p:rCtr x="-10208" y="69"/>
                                    </p:animMotion>
                                  </p:childTnLst>
                                </p:cTn>
                              </p:par>
                              <p:par>
                                <p:cTn id="43" presetID="35" presetClass="path" presetSubtype="0" accel="50000" decel="50000" fill="hold" nodeType="withEffect">
                                  <p:stCondLst>
                                    <p:cond delay="0"/>
                                  </p:stCondLst>
                                  <p:childTnLst>
                                    <p:animMotion origin="layout" path="M 4.79167E-6 -4.44444E-6 L -0.64154 -0.00555 " pathEditMode="relative" rAng="0" ptsTypes="AA">
                                      <p:cBhvr>
                                        <p:cTn id="44" dur="2000" fill="hold"/>
                                        <p:tgtEl>
                                          <p:spTgt spid="48"/>
                                        </p:tgtEl>
                                        <p:attrNameLst>
                                          <p:attrName>ppt_x</p:attrName>
                                          <p:attrName>ppt_y</p:attrName>
                                        </p:attrNameLst>
                                      </p:cBhvr>
                                      <p:rCtr x="-32083" y="-278"/>
                                    </p:animMotion>
                                  </p:childTnLst>
                                </p:cTn>
                              </p:par>
                              <p:par>
                                <p:cTn id="45" presetID="35" presetClass="path" presetSubtype="0" accel="50000" decel="50000" fill="hold" grpId="1" nodeType="withEffect">
                                  <p:stCondLst>
                                    <p:cond delay="0"/>
                                  </p:stCondLst>
                                  <p:childTnLst>
                                    <p:animMotion origin="layout" path="M -4.79167E-6 -1.48148E-6 L 0.00079 0.16644 " pathEditMode="relative" rAng="0" ptsTypes="AA">
                                      <p:cBhvr>
                                        <p:cTn id="46" dur="2000" fill="hold"/>
                                        <p:tgtEl>
                                          <p:spTgt spid="18"/>
                                        </p:tgtEl>
                                        <p:attrNameLst>
                                          <p:attrName>ppt_x</p:attrName>
                                          <p:attrName>ppt_y</p:attrName>
                                        </p:attrNameLst>
                                      </p:cBhvr>
                                      <p:rCtr x="39" y="8310"/>
                                    </p:animMotion>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nodeType="clickEffect">
                                  <p:stCondLst>
                                    <p:cond delay="0"/>
                                  </p:stCondLst>
                                  <p:childTnLst>
                                    <p:set>
                                      <p:cBhvr>
                                        <p:cTn id="50" dur="1" fill="hold">
                                          <p:stCondLst>
                                            <p:cond delay="0"/>
                                          </p:stCondLst>
                                        </p:cTn>
                                        <p:tgtEl>
                                          <p:spTgt spid="45"/>
                                        </p:tgtEl>
                                        <p:attrNameLst>
                                          <p:attrName>style.visibility</p:attrName>
                                        </p:attrNameLst>
                                      </p:cBhvr>
                                      <p:to>
                                        <p:strVal val="hidden"/>
                                      </p:to>
                                    </p:set>
                                  </p:childTnLst>
                                </p:cTn>
                              </p:par>
                              <p:par>
                                <p:cTn id="51" presetID="1" presetClass="exit" presetSubtype="0" fill="hold" nodeType="withEffect">
                                  <p:stCondLst>
                                    <p:cond delay="0"/>
                                  </p:stCondLst>
                                  <p:childTnLst>
                                    <p:set>
                                      <p:cBhvr>
                                        <p:cTn id="52" dur="1" fill="hold">
                                          <p:stCondLst>
                                            <p:cond delay="0"/>
                                          </p:stCondLst>
                                        </p:cTn>
                                        <p:tgtEl>
                                          <p:spTgt spid="48"/>
                                        </p:tgtEl>
                                        <p:attrNameLst>
                                          <p:attrName>style.visibility</p:attrName>
                                        </p:attrNameLst>
                                      </p:cBhvr>
                                      <p:to>
                                        <p:strVal val="hidden"/>
                                      </p:to>
                                    </p:set>
                                  </p:childTnLst>
                                </p:cTn>
                              </p:par>
                              <p:par>
                                <p:cTn id="53" presetID="1" presetClass="exit" presetSubtype="0" fill="hold" grpId="2" nodeType="withEffect">
                                  <p:stCondLst>
                                    <p:cond delay="0"/>
                                  </p:stCondLst>
                                  <p:childTnLst>
                                    <p:set>
                                      <p:cBhvr>
                                        <p:cTn id="54" dur="1" fill="hold">
                                          <p:stCondLst>
                                            <p:cond delay="0"/>
                                          </p:stCondLst>
                                        </p:cTn>
                                        <p:tgtEl>
                                          <p:spTgt spid="18"/>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22"/>
                                        </p:tgtEl>
                                        <p:attrNameLst>
                                          <p:attrName>style.visibility</p:attrName>
                                        </p:attrNameLst>
                                      </p:cBhvr>
                                      <p:to>
                                        <p:strVal val="visible"/>
                                      </p:to>
                                    </p:set>
                                  </p:childTnLst>
                                </p:cTn>
                              </p:par>
                              <p:par>
                                <p:cTn id="59" presetID="63" presetClass="path" presetSubtype="0" accel="50000" decel="50000" fill="hold" nodeType="withEffect">
                                  <p:stCondLst>
                                    <p:cond delay="0"/>
                                  </p:stCondLst>
                                  <p:childTnLst>
                                    <p:animMotion origin="layout" path="M 3.33333E-6 -4.44444E-6 L -0.21667 0.00348 " pathEditMode="relative" rAng="0" ptsTypes="AA">
                                      <p:cBhvr>
                                        <p:cTn id="60" dur="2000" fill="hold"/>
                                        <p:tgtEl>
                                          <p:spTgt spid="22"/>
                                        </p:tgtEl>
                                        <p:attrNameLst>
                                          <p:attrName>ppt_x</p:attrName>
                                          <p:attrName>ppt_y</p:attrName>
                                        </p:attrNameLst>
                                      </p:cBhvr>
                                      <p:rCtr x="-10833" y="162"/>
                                    </p:animMotion>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nodeType="clickEffect">
                                  <p:stCondLst>
                                    <p:cond delay="0"/>
                                  </p:stCondLst>
                                  <p:childTnLst>
                                    <p:set>
                                      <p:cBhvr>
                                        <p:cTn id="64" dur="1" fill="hold">
                                          <p:stCondLst>
                                            <p:cond delay="0"/>
                                          </p:stCondLst>
                                        </p:cTn>
                                        <p:tgtEl>
                                          <p:spTgt spid="22"/>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9"/>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35" presetClass="path" presetSubtype="0" accel="50000" decel="50000" fill="hold" grpId="1" nodeType="clickEffect">
                                  <p:stCondLst>
                                    <p:cond delay="0"/>
                                  </p:stCondLst>
                                  <p:childTnLst>
                                    <p:animMotion origin="layout" path="M -1.66667E-6 -2.22222E-6 L -0.21953 3.33333E-6 " pathEditMode="relative" rAng="0" ptsTypes="AA">
                                      <p:cBhvr>
                                        <p:cTn id="72" dur="2000" fill="hold"/>
                                        <p:tgtEl>
                                          <p:spTgt spid="29"/>
                                        </p:tgtEl>
                                        <p:attrNameLst>
                                          <p:attrName>ppt_x</p:attrName>
                                          <p:attrName>ppt_y</p:attrName>
                                        </p:attrNameLst>
                                      </p:cBhvr>
                                      <p:rCtr x="-10951" y="23"/>
                                    </p:animMotion>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2" nodeType="clickEffect">
                                  <p:stCondLst>
                                    <p:cond delay="0"/>
                                  </p:stCondLst>
                                  <p:childTnLst>
                                    <p:set>
                                      <p:cBhvr>
                                        <p:cTn id="76" dur="1" fill="hold">
                                          <p:stCondLst>
                                            <p:cond delay="0"/>
                                          </p:stCondLst>
                                        </p:cTn>
                                        <p:tgtEl>
                                          <p:spTgt spid="29"/>
                                        </p:tgtEl>
                                        <p:attrNameLst>
                                          <p:attrName>style.visibility</p:attrName>
                                        </p:attrNameLst>
                                      </p:cBhvr>
                                      <p:to>
                                        <p:strVal val="hidden"/>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30"/>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35" presetClass="path" presetSubtype="0" accel="50000" decel="50000" fill="hold" grpId="1" nodeType="clickEffect">
                                  <p:stCondLst>
                                    <p:cond delay="0"/>
                                  </p:stCondLst>
                                  <p:childTnLst>
                                    <p:animMotion origin="layout" path="M -4.16667E-7 -2.22222E-6 L 0.21954 3.33333E-6 " pathEditMode="relative" rAng="0" ptsTypes="AA">
                                      <p:cBhvr>
                                        <p:cTn id="84" dur="2000" fill="hold"/>
                                        <p:tgtEl>
                                          <p:spTgt spid="30"/>
                                        </p:tgtEl>
                                        <p:attrNameLst>
                                          <p:attrName>ppt_x</p:attrName>
                                          <p:attrName>ppt_y</p:attrName>
                                        </p:attrNameLst>
                                      </p:cBhvr>
                                      <p:rCtr x="11081" y="23"/>
                                    </p:animMotion>
                                  </p:childTnLst>
                                </p:cTn>
                              </p:par>
                            </p:childTnLst>
                          </p:cTn>
                        </p:par>
                      </p:childTnLst>
                    </p:cTn>
                  </p:par>
                  <p:par>
                    <p:cTn id="85" fill="hold">
                      <p:stCondLst>
                        <p:cond delay="indefinite"/>
                      </p:stCondLst>
                      <p:childTnLst>
                        <p:par>
                          <p:cTn id="86" fill="hold">
                            <p:stCondLst>
                              <p:cond delay="0"/>
                            </p:stCondLst>
                            <p:childTnLst>
                              <p:par>
                                <p:cTn id="87" presetID="1" presetClass="exit" presetSubtype="0" fill="hold" grpId="2" nodeType="clickEffect">
                                  <p:stCondLst>
                                    <p:cond delay="0"/>
                                  </p:stCondLst>
                                  <p:childTnLst>
                                    <p:set>
                                      <p:cBhvr>
                                        <p:cTn id="88" dur="1" fill="hold">
                                          <p:stCondLst>
                                            <p:cond delay="0"/>
                                          </p:stCondLst>
                                        </p:cTn>
                                        <p:tgtEl>
                                          <p:spTgt spid="30"/>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8" grpId="2" animBg="1"/>
      <p:bldP spid="29" grpId="0" animBg="1"/>
      <p:bldP spid="29" grpId="1" animBg="1"/>
      <p:bldP spid="29" grpId="2" animBg="1"/>
      <p:bldP spid="30" grpId="0" animBg="1"/>
      <p:bldP spid="30" grpId="1" animBg="1"/>
      <p:bldP spid="30" grpId="2" animBg="1"/>
      <p:bldP spid="31" grpId="0" animBg="1"/>
      <p:bldP spid="38" grpId="0"/>
      <p:bldP spid="52" grpId="0" animBg="1"/>
      <p:bldP spid="53" grpId="0" animBg="1"/>
      <p:bldP spid="54" grpId="0" animBg="1"/>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Mitigation 2</a:t>
            </a:r>
            <a:endParaRPr lang="en-US" sz="3600" b="1" dirty="0">
              <a:solidFill>
                <a:schemeClr val="bg1"/>
              </a:solidFill>
              <a:latin typeface="Times New Roman" panose="02020603050405020304" pitchFamily="18" charset="0"/>
              <a:cs typeface="Times New Roman" panose="02020603050405020304" pitchFamily="18" charset="0"/>
            </a:endParaRPr>
          </a:p>
        </p:txBody>
      </p:sp>
      <p:grpSp>
        <p:nvGrpSpPr>
          <p:cNvPr id="5" name="Group 4"/>
          <p:cNvGrpSpPr/>
          <p:nvPr/>
        </p:nvGrpSpPr>
        <p:grpSpPr>
          <a:xfrm>
            <a:off x="322103" y="1674893"/>
            <a:ext cx="11503849" cy="4687807"/>
            <a:chOff x="322103" y="1674893"/>
            <a:chExt cx="11503849" cy="4687807"/>
          </a:xfrm>
        </p:grpSpPr>
        <p:sp>
          <p:nvSpPr>
            <p:cNvPr id="6" name="Flowchart: Alternate Process 5"/>
            <p:cNvSpPr/>
            <p:nvPr/>
          </p:nvSpPr>
          <p:spPr>
            <a:xfrm>
              <a:off x="322103" y="1674893"/>
              <a:ext cx="11503849" cy="4687807"/>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smtClean="0">
                <a:solidFill>
                  <a:schemeClr val="tx1"/>
                </a:solidFill>
                <a:latin typeface="Times New Roman" panose="02020603050405020304" pitchFamily="18" charset="0"/>
                <a:cs typeface="Times New Roman" panose="02020603050405020304" pitchFamily="18" charset="0"/>
              </a:endParaRPr>
            </a:p>
            <a:p>
              <a:r>
                <a:rPr lang="en-US" dirty="0">
                  <a:solidFill>
                    <a:schemeClr val="tx1"/>
                  </a:solidFill>
                  <a:latin typeface="Times New Roman" panose="02020603050405020304" pitchFamily="18" charset="0"/>
                  <a:cs typeface="Times New Roman" panose="02020603050405020304" pitchFamily="18" charset="0"/>
                </a:rPr>
                <a:t>Our proposed scheme ensures the genuineness of the IP-MAC pairing by an active verification mechanism. The scheme sends verification messages termed as NS/RS probe requests upon receiving RSs, NSs, RAs, NAs and RRs. Data tables for the proposed system are:</a:t>
              </a:r>
            </a:p>
            <a:p>
              <a:r>
                <a:rPr lang="en-US" dirty="0">
                  <a:solidFill>
                    <a:schemeClr val="tx1"/>
                  </a:solidFill>
                  <a:latin typeface="Times New Roman" panose="02020603050405020304" pitchFamily="18" charset="0"/>
                  <a:cs typeface="Times New Roman" panose="02020603050405020304" pitchFamily="18" charset="0"/>
                </a:rPr>
                <a:t> </a:t>
              </a:r>
            </a:p>
            <a:p>
              <a:pPr marL="342900" lvl="0" indent="-342900">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Router Solicitation Table(RST)</a:t>
              </a:r>
            </a:p>
            <a:p>
              <a:pPr marL="342900" lvl="0" indent="-342900">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Router Advertisement Table(RAT)</a:t>
              </a:r>
            </a:p>
            <a:p>
              <a:pPr marL="342900" lvl="0" indent="-342900">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Neighbor Solicitation Table(NST)</a:t>
              </a:r>
            </a:p>
            <a:p>
              <a:pPr marL="342900" lvl="0" indent="-342900">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Neighbor Advertisement table (NAT)</a:t>
              </a:r>
            </a:p>
            <a:p>
              <a:pPr marL="342900" lvl="0" indent="-342900">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Router Redirect Table(RRT)</a:t>
              </a:r>
            </a:p>
            <a:p>
              <a:pPr marL="342900" lvl="0" indent="-342900">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Probe table (PRB)</a:t>
              </a:r>
            </a:p>
            <a:p>
              <a:pPr marL="342900" lvl="0" indent="-342900">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Authenticated bindings table (AUTH)</a:t>
              </a:r>
            </a:p>
            <a:p>
              <a:pPr marL="342900" lvl="0" indent="-342900">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Log table (LOG)</a:t>
              </a:r>
            </a:p>
            <a:p>
              <a:pPr marL="342900" lvl="0" indent="-342900">
                <a:buFont typeface="+mj-lt"/>
                <a:buAutoNum type="arabicPeriod"/>
              </a:pPr>
              <a:r>
                <a:rPr lang="en-US" dirty="0">
                  <a:solidFill>
                    <a:schemeClr val="tx1"/>
                  </a:solidFill>
                  <a:latin typeface="Times New Roman" panose="02020603050405020304" pitchFamily="18" charset="0"/>
                  <a:cs typeface="Times New Roman" panose="02020603050405020304" pitchFamily="18" charset="0"/>
                </a:rPr>
                <a:t>Unsolicited advertisement table (USAT)</a:t>
              </a:r>
            </a:p>
            <a:p>
              <a:pPr algn="ct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2" name="Rectangle 1"/>
            <p:cNvSpPr/>
            <p:nvPr/>
          </p:nvSpPr>
          <p:spPr>
            <a:xfrm>
              <a:off x="7550584" y="3123534"/>
              <a:ext cx="4155541" cy="315051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Times New Roman" panose="02020603050405020304" pitchFamily="18" charset="0"/>
                  <a:cs typeface="Times New Roman" panose="02020603050405020304" pitchFamily="18" charset="0"/>
                </a:rPr>
                <a:t>We use the following short notations: </a:t>
              </a:r>
            </a:p>
            <a:p>
              <a:pPr marL="342900" lvl="0" indent="-342900">
                <a:buFont typeface="+mj-lt"/>
                <a:buAutoNum type="arabicPeriod"/>
              </a:pPr>
              <a:r>
                <a:rPr lang="en-US" sz="1400" dirty="0">
                  <a:solidFill>
                    <a:schemeClr val="tx1"/>
                  </a:solidFill>
                  <a:latin typeface="Times New Roman" panose="02020603050405020304" pitchFamily="18" charset="0"/>
                  <a:cs typeface="Times New Roman" panose="02020603050405020304" pitchFamily="18" charset="0"/>
                </a:rPr>
                <a:t>𝐼𝑃𝑆 - Source IP Address</a:t>
              </a:r>
            </a:p>
            <a:p>
              <a:pPr marL="342900" lvl="0" indent="-342900">
                <a:buFont typeface="+mj-lt"/>
                <a:buAutoNum type="arabicPeriod"/>
              </a:pPr>
              <a:r>
                <a:rPr lang="en-US" sz="1400" dirty="0">
                  <a:solidFill>
                    <a:schemeClr val="tx1"/>
                  </a:solidFill>
                  <a:latin typeface="Times New Roman" panose="02020603050405020304" pitchFamily="18" charset="0"/>
                  <a:cs typeface="Times New Roman" panose="02020603050405020304" pitchFamily="18" charset="0"/>
                </a:rPr>
                <a:t>𝐼𝑃𝐷 – Destination IP Address</a:t>
              </a:r>
            </a:p>
            <a:p>
              <a:pPr marL="342900" lvl="0" indent="-342900">
                <a:buFont typeface="+mj-lt"/>
                <a:buAutoNum type="arabicPeriod"/>
              </a:pPr>
              <a:r>
                <a:rPr lang="en-US" sz="1400" dirty="0">
                  <a:solidFill>
                    <a:schemeClr val="tx1"/>
                  </a:solidFill>
                  <a:latin typeface="Times New Roman" panose="02020603050405020304" pitchFamily="18" charset="0"/>
                  <a:cs typeface="Times New Roman" panose="02020603050405020304" pitchFamily="18" charset="0"/>
                </a:rPr>
                <a:t>𝑀𝐴𝐶𝑆 - Source MAC Address </a:t>
              </a:r>
            </a:p>
            <a:p>
              <a:pPr marL="342900" lvl="0" indent="-342900">
                <a:buFont typeface="+mj-lt"/>
                <a:buAutoNum type="arabicPeriod"/>
              </a:pPr>
              <a:r>
                <a:rPr lang="en-US" sz="1400" dirty="0">
                  <a:solidFill>
                    <a:schemeClr val="tx1"/>
                  </a:solidFill>
                  <a:latin typeface="Times New Roman" panose="02020603050405020304" pitchFamily="18" charset="0"/>
                  <a:cs typeface="Times New Roman" panose="02020603050405020304" pitchFamily="18" charset="0"/>
                </a:rPr>
                <a:t>𝑀𝐴𝐶𝐷 – Destination MAC Address</a:t>
              </a:r>
            </a:p>
            <a:p>
              <a:pPr marL="342900" lvl="0" indent="-342900">
                <a:buFont typeface="+mj-lt"/>
                <a:buAutoNum type="arabicPeriod"/>
              </a:pPr>
              <a:r>
                <a:rPr lang="en-US" sz="1400" dirty="0">
                  <a:solidFill>
                    <a:schemeClr val="tx1"/>
                  </a:solidFill>
                  <a:latin typeface="Times New Roman" panose="02020603050405020304" pitchFamily="18" charset="0"/>
                  <a:cs typeface="Times New Roman" panose="02020603050405020304" pitchFamily="18" charset="0"/>
                </a:rPr>
                <a:t>Fields of any table would be represented by ⟨𝑇𝑎𝑏𝑙𝑒𝑁𝑎𝑚𝑒⟩⟨𝑓𝑖𝑒𝑙𝑑⟩</a:t>
              </a:r>
            </a:p>
            <a:p>
              <a:pPr marL="342900" lvl="0" indent="-342900">
                <a:buFont typeface="+mj-lt"/>
                <a:buAutoNum type="arabicPeriod"/>
              </a:pPr>
              <a:r>
                <a:rPr lang="en-US" sz="1400" dirty="0">
                  <a:solidFill>
                    <a:schemeClr val="tx1"/>
                  </a:solidFill>
                  <a:latin typeface="Times New Roman" panose="02020603050405020304" pitchFamily="18" charset="0"/>
                  <a:cs typeface="Times New Roman" panose="02020603050405020304" pitchFamily="18" charset="0"/>
                </a:rPr>
                <a:t>⟨𝑇𝑎𝑏𝑙𝑒𝑁𝑎𝑚𝑒⟩𝑀𝐴𝑋 represents the maximum elements in the table at a given time</a:t>
              </a:r>
            </a:p>
            <a:p>
              <a:pPr algn="ctr"/>
              <a:endParaRPr lang="en-US" sz="1400" dirty="0">
                <a:solidFill>
                  <a:schemeClr val="tx1"/>
                </a:solidFill>
                <a:latin typeface="Times New Roman" panose="02020603050405020304" pitchFamily="18" charset="0"/>
                <a:cs typeface="Times New Roman" panose="02020603050405020304" pitchFamily="18" charset="0"/>
              </a:endParaRPr>
            </a:p>
          </p:txBody>
        </p:sp>
      </p:grpSp>
      <p:grpSp>
        <p:nvGrpSpPr>
          <p:cNvPr id="25" name="Group 24"/>
          <p:cNvGrpSpPr/>
          <p:nvPr/>
        </p:nvGrpSpPr>
        <p:grpSpPr>
          <a:xfrm>
            <a:off x="379673" y="1633507"/>
            <a:ext cx="11500216" cy="3970587"/>
            <a:chOff x="322103" y="5041291"/>
            <a:chExt cx="11500216" cy="3970587"/>
          </a:xfrm>
        </p:grpSpPr>
        <p:sp>
          <p:nvSpPr>
            <p:cNvPr id="26" name="Flowchart: Alternate Process 25"/>
            <p:cNvSpPr/>
            <p:nvPr/>
          </p:nvSpPr>
          <p:spPr>
            <a:xfrm>
              <a:off x="331076" y="5041291"/>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Mitigation for RS: </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27" name="Rectangle 26"/>
            <p:cNvSpPr/>
            <p:nvPr/>
          </p:nvSpPr>
          <p:spPr>
            <a:xfrm>
              <a:off x="322103" y="5703679"/>
              <a:ext cx="11492669" cy="3308199"/>
            </a:xfrm>
            <a:prstGeom prst="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RS </a:t>
              </a:r>
              <a:r>
                <a:rPr lang="en-US" dirty="0">
                  <a:latin typeface="Times New Roman" panose="02020603050405020304" pitchFamily="18" charset="0"/>
                  <a:cs typeface="Times New Roman" panose="02020603050405020304" pitchFamily="18" charset="0"/>
                </a:rPr>
                <a:t>request is added to the Router Solicitation Table (RST).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RS </a:t>
              </a:r>
              <a:r>
                <a:rPr lang="en-US" dirty="0">
                  <a:latin typeface="Times New Roman" panose="02020603050405020304" pitchFamily="18" charset="0"/>
                  <a:cs typeface="Times New Roman" panose="02020603050405020304" pitchFamily="18" charset="0"/>
                </a:rPr>
                <a:t>packet is searched in Authenticate Binding Table (AUTH).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If </a:t>
              </a:r>
              <a:r>
                <a:rPr lang="en-US" dirty="0">
                  <a:latin typeface="Times New Roman" panose="02020603050405020304" pitchFamily="18" charset="0"/>
                  <a:cs typeface="Times New Roman" panose="02020603050405020304" pitchFamily="18" charset="0"/>
                </a:rPr>
                <a:t>(match) then status = GENUINE [IP-MAC pair is already recorded in AUTH table]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If </a:t>
              </a:r>
              <a:r>
                <a:rPr lang="en-US" dirty="0">
                  <a:latin typeface="Times New Roman" panose="02020603050405020304" pitchFamily="18" charset="0"/>
                  <a:cs typeface="Times New Roman" panose="02020603050405020304" pitchFamily="18" charset="0"/>
                </a:rPr>
                <a:t>(mismatch) then status = SPOOFED and spoofed packet details is recorded in LOG table.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If </a:t>
              </a:r>
              <a:r>
                <a:rPr lang="en-US" dirty="0">
                  <a:latin typeface="Times New Roman" panose="02020603050405020304" pitchFamily="18" charset="0"/>
                  <a:cs typeface="Times New Roman" panose="02020603050405020304" pitchFamily="18" charset="0"/>
                </a:rPr>
                <a:t>neither of the above cases occurred then the PROBE packet is sent to verify the genuineness of the packet. </a:t>
              </a:r>
            </a:p>
            <a:p>
              <a:pPr algn="ctr"/>
              <a:endParaRPr lang="en-US" dirty="0"/>
            </a:p>
          </p:txBody>
        </p:sp>
      </p:grpSp>
      <p:grpSp>
        <p:nvGrpSpPr>
          <p:cNvPr id="34" name="Group 33"/>
          <p:cNvGrpSpPr/>
          <p:nvPr/>
        </p:nvGrpSpPr>
        <p:grpSpPr>
          <a:xfrm>
            <a:off x="396278" y="1641059"/>
            <a:ext cx="11500216" cy="3970587"/>
            <a:chOff x="322103" y="5041291"/>
            <a:chExt cx="11500216" cy="3970587"/>
          </a:xfrm>
        </p:grpSpPr>
        <p:sp>
          <p:nvSpPr>
            <p:cNvPr id="35" name="Flowchart: Alternate Process 34"/>
            <p:cNvSpPr/>
            <p:nvPr/>
          </p:nvSpPr>
          <p:spPr>
            <a:xfrm>
              <a:off x="331076" y="5041291"/>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Mitigation for </a:t>
              </a:r>
              <a:r>
                <a:rPr lang="en-US" b="1" dirty="0" smtClean="0">
                  <a:solidFill>
                    <a:schemeClr val="tx1"/>
                  </a:solidFill>
                  <a:latin typeface="Times New Roman" panose="02020603050405020304" pitchFamily="18" charset="0"/>
                  <a:cs typeface="Times New Roman" panose="02020603050405020304" pitchFamily="18" charset="0"/>
                </a:rPr>
                <a:t>RA: </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6" name="Rectangle 35"/>
            <p:cNvSpPr/>
            <p:nvPr/>
          </p:nvSpPr>
          <p:spPr>
            <a:xfrm>
              <a:off x="322103" y="5703679"/>
              <a:ext cx="11492669" cy="3308199"/>
            </a:xfrm>
            <a:prstGeom prst="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Add </a:t>
              </a:r>
              <a:r>
                <a:rPr lang="en-US" dirty="0">
                  <a:latin typeface="Times New Roman" panose="02020603050405020304" pitchFamily="18" charset="0"/>
                  <a:cs typeface="Times New Roman" panose="02020603050405020304" pitchFamily="18" charset="0"/>
                </a:rPr>
                <a:t>RAPIPS, RAPMACS, RAPIPD and tau to the Advertisement table (RAT).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If </a:t>
              </a:r>
              <a:r>
                <a:rPr lang="en-US" dirty="0">
                  <a:latin typeface="Times New Roman" panose="02020603050405020304" pitchFamily="18" charset="0"/>
                  <a:cs typeface="Times New Roman" panose="02020603050405020304" pitchFamily="18" charset="0"/>
                </a:rPr>
                <a:t>((RAPIPS = RSPIPD for some RSP present in the RST table) and (RAPIPS is found in AUTH table) </a:t>
              </a:r>
              <a:r>
                <a:rPr lang="en-US" dirty="0" smtClean="0">
                  <a:latin typeface="Times New Roman" panose="02020603050405020304" pitchFamily="18" charset="0"/>
                  <a:cs typeface="Times New Roman" panose="02020603050405020304" pitchFamily="18" charset="0"/>
                </a:rPr>
                <a:t>and</a:t>
              </a:r>
            </a:p>
            <a:p>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(RAPMACS </a:t>
              </a:r>
              <a:r>
                <a:rPr lang="en-US" dirty="0">
                  <a:latin typeface="Times New Roman" panose="02020603050405020304" pitchFamily="18" charset="0"/>
                  <a:cs typeface="Times New Roman" panose="02020603050405020304" pitchFamily="18" charset="0"/>
                </a:rPr>
                <a:t>also matched)) </a:t>
              </a:r>
            </a:p>
            <a:p>
              <a:r>
                <a:rPr lang="en-US" dirty="0" smtClean="0">
                  <a:latin typeface="Times New Roman" panose="02020603050405020304" pitchFamily="18" charset="0"/>
                  <a:cs typeface="Times New Roman" panose="02020603050405020304" pitchFamily="18" charset="0"/>
                </a:rPr>
                <a:t>	Then</a:t>
              </a: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	Status </a:t>
              </a:r>
              <a:r>
                <a:rPr lang="en-US" dirty="0">
                  <a:latin typeface="Times New Roman" panose="02020603050405020304" pitchFamily="18" charset="0"/>
                  <a:cs typeface="Times New Roman" panose="02020603050405020304" pitchFamily="18" charset="0"/>
                </a:rPr>
                <a:t>= GENUINE </a:t>
              </a:r>
            </a:p>
            <a:p>
              <a:r>
                <a:rPr lang="en-US" dirty="0" smtClean="0">
                  <a:latin typeface="Times New Roman" panose="02020603050405020304" pitchFamily="18" charset="0"/>
                  <a:cs typeface="Times New Roman" panose="02020603050405020304" pitchFamily="18" charset="0"/>
                </a:rPr>
                <a:t>3.  Otherwise </a:t>
              </a:r>
              <a:r>
                <a:rPr lang="en-US" dirty="0">
                  <a:latin typeface="Times New Roman" panose="02020603050405020304" pitchFamily="18" charset="0"/>
                  <a:cs typeface="Times New Roman" panose="02020603050405020304" pitchFamily="18" charset="0"/>
                </a:rPr>
                <a:t>status = SPOOFED and spoofed packet detail is recorded in LOG table. </a:t>
              </a:r>
            </a:p>
            <a:p>
              <a:r>
                <a:rPr lang="en-US" dirty="0">
                  <a:latin typeface="Times New Roman" panose="02020603050405020304" pitchFamily="18" charset="0"/>
                  <a:cs typeface="Times New Roman" panose="02020603050405020304" pitchFamily="18" charset="0"/>
                </a:rPr>
                <a:t>4. </a:t>
              </a:r>
              <a:r>
                <a:rPr lang="en-US" dirty="0" smtClean="0">
                  <a:latin typeface="Times New Roman" panose="02020603050405020304" pitchFamily="18" charset="0"/>
                  <a:cs typeface="Times New Roman" panose="02020603050405020304" pitchFamily="18" charset="0"/>
                </a:rPr>
                <a:t> If </a:t>
              </a:r>
              <a:r>
                <a:rPr lang="en-US" dirty="0">
                  <a:latin typeface="Times New Roman" panose="02020603050405020304" pitchFamily="18" charset="0"/>
                  <a:cs typeface="Times New Roman" panose="02020603050405020304" pitchFamily="18" charset="0"/>
                </a:rPr>
                <a:t>the advertisement packet entry is not available in any Authenticated table, then a RS probe is sent to verify </a:t>
              </a:r>
              <a:r>
                <a:rPr lang="en-US" dirty="0" smtClean="0">
                  <a:latin typeface="Times New Roman" panose="02020603050405020304" pitchFamily="18" charset="0"/>
                  <a:cs typeface="Times New Roman" panose="02020603050405020304" pitchFamily="18" charset="0"/>
                </a:rPr>
                <a:t>	genuineness</a:t>
              </a:r>
              <a:endParaRPr lang="en-US" dirty="0">
                <a:latin typeface="Times New Roman" panose="02020603050405020304" pitchFamily="18" charset="0"/>
                <a:cs typeface="Times New Roman" panose="02020603050405020304" pitchFamily="18" charset="0"/>
              </a:endParaRPr>
            </a:p>
          </p:txBody>
        </p:sp>
      </p:grpSp>
      <p:grpSp>
        <p:nvGrpSpPr>
          <p:cNvPr id="37" name="Group 36"/>
          <p:cNvGrpSpPr/>
          <p:nvPr/>
        </p:nvGrpSpPr>
        <p:grpSpPr>
          <a:xfrm>
            <a:off x="376671" y="1630489"/>
            <a:ext cx="11500216" cy="3970587"/>
            <a:chOff x="322103" y="5041291"/>
            <a:chExt cx="11500216" cy="3970587"/>
          </a:xfrm>
        </p:grpSpPr>
        <p:sp>
          <p:nvSpPr>
            <p:cNvPr id="38" name="Flowchart: Alternate Process 37"/>
            <p:cNvSpPr/>
            <p:nvPr/>
          </p:nvSpPr>
          <p:spPr>
            <a:xfrm>
              <a:off x="331076" y="5041291"/>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Mitigation for </a:t>
              </a:r>
              <a:r>
                <a:rPr lang="en-US" b="1" dirty="0" smtClean="0">
                  <a:solidFill>
                    <a:schemeClr val="tx1"/>
                  </a:solidFill>
                  <a:latin typeface="Times New Roman" panose="02020603050405020304" pitchFamily="18" charset="0"/>
                  <a:cs typeface="Times New Roman" panose="02020603050405020304" pitchFamily="18" charset="0"/>
                </a:rPr>
                <a:t>NS: </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9" name="Rectangle 38"/>
            <p:cNvSpPr/>
            <p:nvPr/>
          </p:nvSpPr>
          <p:spPr>
            <a:xfrm>
              <a:off x="322103" y="5703679"/>
              <a:ext cx="11492669" cy="3308199"/>
            </a:xfrm>
            <a:prstGeom prst="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NS </a:t>
              </a:r>
              <a:r>
                <a:rPr lang="en-US" dirty="0">
                  <a:latin typeface="Times New Roman" panose="02020603050405020304" pitchFamily="18" charset="0"/>
                  <a:cs typeface="Times New Roman" panose="02020603050405020304" pitchFamily="18" charset="0"/>
                </a:rPr>
                <a:t>request is added to the Neighbor Solicitation Table (NST).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NS </a:t>
              </a:r>
              <a:r>
                <a:rPr lang="en-US" dirty="0">
                  <a:latin typeface="Times New Roman" panose="02020603050405020304" pitchFamily="18" charset="0"/>
                  <a:cs typeface="Times New Roman" panose="02020603050405020304" pitchFamily="18" charset="0"/>
                </a:rPr>
                <a:t>packet is searched in Authenticate Binding Table (AUTH).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If </a:t>
              </a:r>
              <a:r>
                <a:rPr lang="en-US" dirty="0">
                  <a:latin typeface="Times New Roman" panose="02020603050405020304" pitchFamily="18" charset="0"/>
                  <a:cs typeface="Times New Roman" panose="02020603050405020304" pitchFamily="18" charset="0"/>
                </a:rPr>
                <a:t>(match) then status = GENUINE [IP-MAC pair is already recorded in AUTH table]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If </a:t>
              </a:r>
              <a:r>
                <a:rPr lang="en-US" dirty="0">
                  <a:latin typeface="Times New Roman" panose="02020603050405020304" pitchFamily="18" charset="0"/>
                  <a:cs typeface="Times New Roman" panose="02020603050405020304" pitchFamily="18" charset="0"/>
                </a:rPr>
                <a:t>(mismatch) then status = SPOOFED and spoofed packet details is recorded in LOG table.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If </a:t>
              </a:r>
              <a:r>
                <a:rPr lang="en-US" dirty="0">
                  <a:latin typeface="Times New Roman" panose="02020603050405020304" pitchFamily="18" charset="0"/>
                  <a:cs typeface="Times New Roman" panose="02020603050405020304" pitchFamily="18" charset="0"/>
                </a:rPr>
                <a:t>neither of the above cases occurred then the PROBE packet is sent to verify the genuineness of the packet.</a:t>
              </a:r>
            </a:p>
          </p:txBody>
        </p:sp>
      </p:grpSp>
      <p:grpSp>
        <p:nvGrpSpPr>
          <p:cNvPr id="40" name="Group 39"/>
          <p:cNvGrpSpPr/>
          <p:nvPr/>
        </p:nvGrpSpPr>
        <p:grpSpPr>
          <a:xfrm>
            <a:off x="393265" y="1638041"/>
            <a:ext cx="11500216" cy="3970587"/>
            <a:chOff x="322103" y="5041291"/>
            <a:chExt cx="11500216" cy="3970587"/>
          </a:xfrm>
        </p:grpSpPr>
        <p:sp>
          <p:nvSpPr>
            <p:cNvPr id="41" name="Flowchart: Alternate Process 40"/>
            <p:cNvSpPr/>
            <p:nvPr/>
          </p:nvSpPr>
          <p:spPr>
            <a:xfrm>
              <a:off x="331076" y="5041291"/>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Mitigation for </a:t>
              </a:r>
              <a:r>
                <a:rPr lang="en-US" b="1" dirty="0" smtClean="0">
                  <a:solidFill>
                    <a:schemeClr val="tx1"/>
                  </a:solidFill>
                  <a:latin typeface="Times New Roman" panose="02020603050405020304" pitchFamily="18" charset="0"/>
                  <a:cs typeface="Times New Roman" panose="02020603050405020304" pitchFamily="18" charset="0"/>
                </a:rPr>
                <a:t>NA: </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42" name="Rectangle 41"/>
            <p:cNvSpPr/>
            <p:nvPr/>
          </p:nvSpPr>
          <p:spPr>
            <a:xfrm>
              <a:off x="322103" y="5703679"/>
              <a:ext cx="11492669" cy="3308199"/>
            </a:xfrm>
            <a:prstGeom prst="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Times New Roman" panose="02020603050405020304" pitchFamily="18" charset="0"/>
                  <a:cs typeface="Times New Roman" panose="02020603050405020304" pitchFamily="18" charset="0"/>
                </a:rPr>
                <a:t>1. </a:t>
              </a:r>
              <a:r>
                <a:rPr lang="en-US" dirty="0" smtClean="0">
                  <a:latin typeface="Times New Roman" panose="02020603050405020304" pitchFamily="18" charset="0"/>
                  <a:cs typeface="Times New Roman" panose="02020603050405020304" pitchFamily="18" charset="0"/>
                </a:rPr>
                <a:t> Add </a:t>
              </a:r>
              <a:r>
                <a:rPr lang="en-US" dirty="0">
                  <a:latin typeface="Times New Roman" panose="02020603050405020304" pitchFamily="18" charset="0"/>
                  <a:cs typeface="Times New Roman" panose="02020603050405020304" pitchFamily="18" charset="0"/>
                </a:rPr>
                <a:t>NAPIPS, NAPMACS, NAPIPD and tau to the Advertisement table (NAT). </a:t>
              </a:r>
            </a:p>
            <a:p>
              <a:r>
                <a:rPr lang="en-US" dirty="0">
                  <a:latin typeface="Times New Roman" panose="02020603050405020304" pitchFamily="18" charset="0"/>
                  <a:cs typeface="Times New Roman" panose="02020603050405020304" pitchFamily="18" charset="0"/>
                </a:rPr>
                <a:t>2. </a:t>
              </a:r>
              <a:r>
                <a:rPr lang="en-US" dirty="0" smtClean="0">
                  <a:latin typeface="Times New Roman" panose="02020603050405020304" pitchFamily="18" charset="0"/>
                  <a:cs typeface="Times New Roman" panose="02020603050405020304" pitchFamily="18" charset="0"/>
                </a:rPr>
                <a:t> If </a:t>
              </a:r>
              <a:r>
                <a:rPr lang="en-US" dirty="0">
                  <a:latin typeface="Times New Roman" panose="02020603050405020304" pitchFamily="18" charset="0"/>
                  <a:cs typeface="Times New Roman" panose="02020603050405020304" pitchFamily="18" charset="0"/>
                </a:rPr>
                <a:t>((NAPIPS = NSPIPD for some NSP present in the NST table) and (NAPIPS is found in AUTH table) and </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NAPMACS also matched)) </a:t>
              </a:r>
            </a:p>
            <a:p>
              <a:r>
                <a:rPr lang="en-US" dirty="0" smtClean="0">
                  <a:latin typeface="Times New Roman" panose="02020603050405020304" pitchFamily="18" charset="0"/>
                  <a:cs typeface="Times New Roman" panose="02020603050405020304" pitchFamily="18" charset="0"/>
                </a:rPr>
                <a:t>	Then </a:t>
              </a: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	Status </a:t>
              </a:r>
              <a:r>
                <a:rPr lang="en-US" dirty="0">
                  <a:latin typeface="Times New Roman" panose="02020603050405020304" pitchFamily="18" charset="0"/>
                  <a:cs typeface="Times New Roman" panose="02020603050405020304" pitchFamily="18" charset="0"/>
                </a:rPr>
                <a:t>= GENUINE </a:t>
              </a:r>
            </a:p>
            <a:p>
              <a:r>
                <a:rPr lang="en-US" dirty="0">
                  <a:latin typeface="Times New Roman" panose="02020603050405020304" pitchFamily="18" charset="0"/>
                  <a:cs typeface="Times New Roman" panose="02020603050405020304" pitchFamily="18" charset="0"/>
                </a:rPr>
                <a:t>3. </a:t>
              </a:r>
              <a:r>
                <a:rPr lang="en-US" dirty="0" smtClean="0">
                  <a:latin typeface="Times New Roman" panose="02020603050405020304" pitchFamily="18" charset="0"/>
                  <a:cs typeface="Times New Roman" panose="02020603050405020304" pitchFamily="18" charset="0"/>
                </a:rPr>
                <a:t> Otherwise </a:t>
              </a:r>
              <a:r>
                <a:rPr lang="en-US" dirty="0">
                  <a:latin typeface="Times New Roman" panose="02020603050405020304" pitchFamily="18" charset="0"/>
                  <a:cs typeface="Times New Roman" panose="02020603050405020304" pitchFamily="18" charset="0"/>
                </a:rPr>
                <a:t>status = SPOOFED and spoofed packet detail is recorded in LOG table. </a:t>
              </a:r>
            </a:p>
            <a:p>
              <a:r>
                <a:rPr lang="en-US" dirty="0">
                  <a:latin typeface="Times New Roman" panose="02020603050405020304" pitchFamily="18" charset="0"/>
                  <a:cs typeface="Times New Roman" panose="02020603050405020304" pitchFamily="18" charset="0"/>
                </a:rPr>
                <a:t>4. </a:t>
              </a:r>
              <a:r>
                <a:rPr lang="en-US" dirty="0" smtClean="0">
                  <a:latin typeface="Times New Roman" panose="02020603050405020304" pitchFamily="18" charset="0"/>
                  <a:cs typeface="Times New Roman" panose="02020603050405020304" pitchFamily="18" charset="0"/>
                </a:rPr>
                <a:t> If </a:t>
              </a:r>
              <a:r>
                <a:rPr lang="en-US" dirty="0">
                  <a:latin typeface="Times New Roman" panose="02020603050405020304" pitchFamily="18" charset="0"/>
                  <a:cs typeface="Times New Roman" panose="02020603050405020304" pitchFamily="18" charset="0"/>
                </a:rPr>
                <a:t>the advertisement packet entry is not available in any Authenticated table, then a NS probe is sent to verify genuineness. </a:t>
              </a:r>
            </a:p>
            <a:p>
              <a:pPr marL="342900" indent="-342900">
                <a:buFont typeface="+mj-lt"/>
                <a:buAutoNum type="arabicPeriod"/>
              </a:pPr>
              <a:endParaRPr lang="en-US" dirty="0">
                <a:latin typeface="Times New Roman" panose="02020603050405020304" pitchFamily="18" charset="0"/>
                <a:cs typeface="Times New Roman" panose="02020603050405020304" pitchFamily="18" charset="0"/>
              </a:endParaRPr>
            </a:p>
          </p:txBody>
        </p:sp>
      </p:grpSp>
      <p:grpSp>
        <p:nvGrpSpPr>
          <p:cNvPr id="43" name="Group 42"/>
          <p:cNvGrpSpPr/>
          <p:nvPr/>
        </p:nvGrpSpPr>
        <p:grpSpPr>
          <a:xfrm>
            <a:off x="391745" y="1627475"/>
            <a:ext cx="11500216" cy="3970587"/>
            <a:chOff x="322103" y="5041291"/>
            <a:chExt cx="11500216" cy="3970587"/>
          </a:xfrm>
        </p:grpSpPr>
        <p:sp>
          <p:nvSpPr>
            <p:cNvPr id="44" name="Flowchart: Alternate Process 43"/>
            <p:cNvSpPr/>
            <p:nvPr/>
          </p:nvSpPr>
          <p:spPr>
            <a:xfrm>
              <a:off x="331076" y="5041291"/>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Mitigation for </a:t>
              </a:r>
              <a:r>
                <a:rPr lang="en-US" b="1" dirty="0" smtClean="0">
                  <a:solidFill>
                    <a:schemeClr val="tx1"/>
                  </a:solidFill>
                  <a:latin typeface="Times New Roman" panose="02020603050405020304" pitchFamily="18" charset="0"/>
                  <a:cs typeface="Times New Roman" panose="02020603050405020304" pitchFamily="18" charset="0"/>
                </a:rPr>
                <a:t>RR: </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45" name="Rectangle 44"/>
            <p:cNvSpPr/>
            <p:nvPr/>
          </p:nvSpPr>
          <p:spPr>
            <a:xfrm>
              <a:off x="322103" y="5703679"/>
              <a:ext cx="11492669" cy="3308199"/>
            </a:xfrm>
            <a:prstGeom prst="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RR </a:t>
              </a:r>
              <a:r>
                <a:rPr lang="en-US" dirty="0">
                  <a:latin typeface="Times New Roman" panose="02020603050405020304" pitchFamily="18" charset="0"/>
                  <a:cs typeface="Times New Roman" panose="02020603050405020304" pitchFamily="18" charset="0"/>
                </a:rPr>
                <a:t>request is added to the Router Redirect Table (RRT).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RR </a:t>
              </a:r>
              <a:r>
                <a:rPr lang="en-US" dirty="0">
                  <a:latin typeface="Times New Roman" panose="02020603050405020304" pitchFamily="18" charset="0"/>
                  <a:cs typeface="Times New Roman" panose="02020603050405020304" pitchFamily="18" charset="0"/>
                </a:rPr>
                <a:t>packet is searched in Authenticate Binding Table (AUTH).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If </a:t>
              </a:r>
              <a:r>
                <a:rPr lang="en-US" dirty="0">
                  <a:latin typeface="Times New Roman" panose="02020603050405020304" pitchFamily="18" charset="0"/>
                  <a:cs typeface="Times New Roman" panose="02020603050405020304" pitchFamily="18" charset="0"/>
                </a:rPr>
                <a:t>(match) then status = GENUINE [IP-MAC pair is already recorded in AUTH table]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If </a:t>
              </a:r>
              <a:r>
                <a:rPr lang="en-US" dirty="0">
                  <a:latin typeface="Times New Roman" panose="02020603050405020304" pitchFamily="18" charset="0"/>
                  <a:cs typeface="Times New Roman" panose="02020603050405020304" pitchFamily="18" charset="0"/>
                </a:rPr>
                <a:t>(mismatch) then status = SPOOFED and spoofed packet details is recorded in LOG table. </a:t>
              </a:r>
            </a:p>
            <a:p>
              <a:pPr marL="342900" indent="-342900">
                <a:buFont typeface="+mj-lt"/>
                <a:buAutoNum type="arabicPeriod"/>
              </a:pPr>
              <a:r>
                <a:rPr lang="en-US" dirty="0" smtClean="0">
                  <a:latin typeface="Times New Roman" panose="02020603050405020304" pitchFamily="18" charset="0"/>
                  <a:cs typeface="Times New Roman" panose="02020603050405020304" pitchFamily="18" charset="0"/>
                </a:rPr>
                <a:t>If </a:t>
              </a:r>
              <a:r>
                <a:rPr lang="en-US" dirty="0">
                  <a:latin typeface="Times New Roman" panose="02020603050405020304" pitchFamily="18" charset="0"/>
                  <a:cs typeface="Times New Roman" panose="02020603050405020304" pitchFamily="18" charset="0"/>
                </a:rPr>
                <a:t>neither of the above cases occurred then the PROBE packet is sent to verify the genuineness of the packet.</a:t>
              </a:r>
            </a:p>
            <a:p>
              <a:pPr marL="342900" indent="-342900">
                <a:buFont typeface="+mj-lt"/>
                <a:buAutoNum type="arabicPeriod"/>
              </a:pPr>
              <a:endParaRPr lang="en-US" dirty="0">
                <a:latin typeface="Times New Roman" panose="02020603050405020304" pitchFamily="18" charset="0"/>
                <a:cs typeface="Times New Roman" panose="02020603050405020304" pitchFamily="18" charset="0"/>
              </a:endParaRPr>
            </a:p>
          </p:txBody>
        </p:sp>
      </p:grpSp>
      <p:grpSp>
        <p:nvGrpSpPr>
          <p:cNvPr id="22" name="Group 26"/>
          <p:cNvGrpSpPr/>
          <p:nvPr/>
        </p:nvGrpSpPr>
        <p:grpSpPr>
          <a:xfrm>
            <a:off x="10935454" y="6352764"/>
            <a:ext cx="1192320" cy="437760"/>
            <a:chOff x="10944000" y="6404040"/>
            <a:chExt cx="1192320" cy="437760"/>
          </a:xfrm>
        </p:grpSpPr>
        <p:sp>
          <p:nvSpPr>
            <p:cNvPr id="23"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24"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23</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72856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2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34"/>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3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40"/>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Text Placeholder 1">
            <a:extLst>
              <a:ext uri="{FF2B5EF4-FFF2-40B4-BE49-F238E27FC236}">
                <a16:creationId xmlns="" xmlns:a16="http://schemas.microsoft.com/office/drawing/2014/main" id="{206381AD-4C2B-4745-99B1-0BBCE6131A71}"/>
              </a:ext>
            </a:extLst>
          </p:cNvPr>
          <p:cNvSpPr txBox="1">
            <a:spLocks/>
          </p:cNvSpPr>
          <p:nvPr/>
        </p:nvSpPr>
        <p:spPr>
          <a:xfrm>
            <a:off x="337908" y="34526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Simulation</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5" name="Flowchart: Alternate Process 4"/>
          <p:cNvSpPr/>
          <p:nvPr/>
        </p:nvSpPr>
        <p:spPr>
          <a:xfrm>
            <a:off x="323529" y="1584376"/>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latin typeface="Times New Roman" panose="02020603050405020304" pitchFamily="18" charset="0"/>
                <a:cs typeface="Times New Roman" panose="02020603050405020304" pitchFamily="18" charset="0"/>
              </a:rPr>
              <a:t>Trial Network</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6" name="Flowchart: Alternate Process 5"/>
          <p:cNvSpPr/>
          <p:nvPr/>
        </p:nvSpPr>
        <p:spPr>
          <a:xfrm>
            <a:off x="322103" y="1674893"/>
            <a:ext cx="11503849" cy="1907671"/>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latin typeface="Times New Roman" panose="02020603050405020304" pitchFamily="18" charset="0"/>
                <a:cs typeface="Times New Roman" panose="02020603050405020304" pitchFamily="18" charset="0"/>
              </a:rPr>
              <a:t>Our Approach:</a:t>
            </a:r>
          </a:p>
          <a:p>
            <a:pPr algn="ctr"/>
            <a:endParaRPr lang="en-US" b="1" dirty="0">
              <a:solidFill>
                <a:schemeClr val="tx1"/>
              </a:solidFill>
              <a:latin typeface="Times New Roman" panose="02020603050405020304" pitchFamily="18" charset="0"/>
              <a:cs typeface="Times New Roman" panose="02020603050405020304" pitchFamily="18" charset="0"/>
            </a:endParaRPr>
          </a:p>
          <a:p>
            <a:r>
              <a:rPr lang="en-US" b="1" dirty="0">
                <a:solidFill>
                  <a:schemeClr val="tx1"/>
                </a:solidFill>
                <a:latin typeface="Times New Roman" panose="02020603050405020304" pitchFamily="18" charset="0"/>
                <a:cs typeface="Times New Roman" panose="02020603050405020304" pitchFamily="18" charset="0"/>
              </a:rPr>
              <a:t>Step 1: </a:t>
            </a:r>
            <a:r>
              <a:rPr lang="en-US" dirty="0">
                <a:solidFill>
                  <a:schemeClr val="tx1"/>
                </a:solidFill>
                <a:latin typeface="Times New Roman" panose="02020603050405020304" pitchFamily="18" charset="0"/>
                <a:cs typeface="Times New Roman" panose="02020603050405020304" pitchFamily="18" charset="0"/>
              </a:rPr>
              <a:t>Create a NDP network between </a:t>
            </a:r>
            <a:r>
              <a:rPr lang="en-US" dirty="0" err="1">
                <a:solidFill>
                  <a:schemeClr val="tx1"/>
                </a:solidFill>
                <a:latin typeface="Times New Roman" panose="02020603050405020304" pitchFamily="18" charset="0"/>
                <a:cs typeface="Times New Roman" panose="02020603050405020304" pitchFamily="18" charset="0"/>
              </a:rPr>
              <a:t>udp</a:t>
            </a:r>
            <a:r>
              <a:rPr lang="en-US" dirty="0">
                <a:solidFill>
                  <a:schemeClr val="tx1"/>
                </a:solidFill>
                <a:latin typeface="Times New Roman" panose="02020603050405020304" pitchFamily="18" charset="0"/>
                <a:cs typeface="Times New Roman" panose="02020603050405020304" pitchFamily="18" charset="0"/>
              </a:rPr>
              <a:t>-server mote and </a:t>
            </a:r>
            <a:r>
              <a:rPr lang="en-US" dirty="0" err="1">
                <a:solidFill>
                  <a:schemeClr val="tx1"/>
                </a:solidFill>
                <a:latin typeface="Times New Roman" panose="02020603050405020304" pitchFamily="18" charset="0"/>
                <a:cs typeface="Times New Roman" panose="02020603050405020304" pitchFamily="18" charset="0"/>
              </a:rPr>
              <a:t>udp</a:t>
            </a:r>
            <a:r>
              <a:rPr lang="en-US" dirty="0">
                <a:solidFill>
                  <a:schemeClr val="tx1"/>
                </a:solidFill>
                <a:latin typeface="Times New Roman" panose="02020603050405020304" pitchFamily="18" charset="0"/>
                <a:cs typeface="Times New Roman" panose="02020603050405020304" pitchFamily="18" charset="0"/>
              </a:rPr>
              <a:t>-client mote and implement proposed attack scenario. </a:t>
            </a:r>
          </a:p>
          <a:p>
            <a:r>
              <a:rPr lang="en-US" b="1" dirty="0">
                <a:solidFill>
                  <a:schemeClr val="tx1"/>
                </a:solidFill>
                <a:latin typeface="Times New Roman" panose="02020603050405020304" pitchFamily="18" charset="0"/>
                <a:cs typeface="Times New Roman" panose="02020603050405020304" pitchFamily="18" charset="0"/>
              </a:rPr>
              <a:t>Step 2: </a:t>
            </a:r>
            <a:r>
              <a:rPr lang="en-US" dirty="0">
                <a:solidFill>
                  <a:schemeClr val="tx1"/>
                </a:solidFill>
                <a:latin typeface="Times New Roman" panose="02020603050405020304" pitchFamily="18" charset="0"/>
                <a:cs typeface="Times New Roman" panose="02020603050405020304" pitchFamily="18" charset="0"/>
              </a:rPr>
              <a:t>Create a NDP network between </a:t>
            </a:r>
            <a:r>
              <a:rPr lang="en-US" dirty="0" err="1">
                <a:solidFill>
                  <a:schemeClr val="tx1"/>
                </a:solidFill>
                <a:latin typeface="Times New Roman" panose="02020603050405020304" pitchFamily="18" charset="0"/>
                <a:cs typeface="Times New Roman" panose="02020603050405020304" pitchFamily="18" charset="0"/>
              </a:rPr>
              <a:t>udp</a:t>
            </a:r>
            <a:r>
              <a:rPr lang="en-US" dirty="0">
                <a:solidFill>
                  <a:schemeClr val="tx1"/>
                </a:solidFill>
                <a:latin typeface="Times New Roman" panose="02020603050405020304" pitchFamily="18" charset="0"/>
                <a:cs typeface="Times New Roman" panose="02020603050405020304" pitchFamily="18" charset="0"/>
              </a:rPr>
              <a:t>-server mote and </a:t>
            </a:r>
            <a:r>
              <a:rPr lang="en-US" dirty="0" err="1">
                <a:solidFill>
                  <a:schemeClr val="tx1"/>
                </a:solidFill>
                <a:latin typeface="Times New Roman" panose="02020603050405020304" pitchFamily="18" charset="0"/>
                <a:cs typeface="Times New Roman" panose="02020603050405020304" pitchFamily="18" charset="0"/>
              </a:rPr>
              <a:t>udp</a:t>
            </a:r>
            <a:r>
              <a:rPr lang="en-US" dirty="0">
                <a:solidFill>
                  <a:schemeClr val="tx1"/>
                </a:solidFill>
                <a:latin typeface="Times New Roman" panose="02020603050405020304" pitchFamily="18" charset="0"/>
                <a:cs typeface="Times New Roman" panose="02020603050405020304" pitchFamily="18" charset="0"/>
              </a:rPr>
              <a:t>-client mote and implement proposed mitigation algorithm. </a:t>
            </a:r>
          </a:p>
          <a:p>
            <a:r>
              <a:rPr lang="en-US" b="1" dirty="0">
                <a:solidFill>
                  <a:schemeClr val="tx1"/>
                </a:solidFill>
                <a:latin typeface="Times New Roman" panose="02020603050405020304" pitchFamily="18" charset="0"/>
                <a:cs typeface="Times New Roman" panose="02020603050405020304" pitchFamily="18" charset="0"/>
              </a:rPr>
              <a:t>Step 3: </a:t>
            </a:r>
            <a:r>
              <a:rPr lang="en-US" dirty="0">
                <a:solidFill>
                  <a:schemeClr val="tx1"/>
                </a:solidFill>
                <a:latin typeface="Times New Roman" panose="02020603050405020304" pitchFamily="18" charset="0"/>
                <a:cs typeface="Times New Roman" panose="02020603050405020304" pitchFamily="18" charset="0"/>
              </a:rPr>
              <a:t>Comparative study between step 1 and step 2</a:t>
            </a:r>
            <a:r>
              <a:rPr lang="en-US" dirty="0" smtClean="0">
                <a:solidFill>
                  <a:schemeClr val="tx1"/>
                </a:solidFill>
                <a:latin typeface="Times New Roman" panose="02020603050405020304" pitchFamily="18" charset="0"/>
                <a:cs typeface="Times New Roman" panose="02020603050405020304" pitchFamily="18" charset="0"/>
              </a:rPr>
              <a:t>.</a:t>
            </a:r>
            <a:endParaRPr lang="en-US" dirty="0">
              <a:solidFill>
                <a:schemeClr val="tx1"/>
              </a:solidFill>
              <a:latin typeface="Times New Roman" panose="02020603050405020304" pitchFamily="18" charset="0"/>
              <a:cs typeface="Times New Roman" panose="02020603050405020304" pitchFamily="18" charset="0"/>
            </a:endParaRPr>
          </a:p>
        </p:txBody>
      </p:sp>
      <p:grpSp>
        <p:nvGrpSpPr>
          <p:cNvPr id="14" name="Group 13"/>
          <p:cNvGrpSpPr/>
          <p:nvPr/>
        </p:nvGrpSpPr>
        <p:grpSpPr>
          <a:xfrm>
            <a:off x="322103" y="1917809"/>
            <a:ext cx="11500216" cy="4691175"/>
            <a:chOff x="322103" y="5041291"/>
            <a:chExt cx="11500216" cy="4691175"/>
          </a:xfrm>
        </p:grpSpPr>
        <p:sp>
          <p:nvSpPr>
            <p:cNvPr id="9" name="Flowchart: Alternate Process 8"/>
            <p:cNvSpPr/>
            <p:nvPr/>
          </p:nvSpPr>
          <p:spPr>
            <a:xfrm>
              <a:off x="331076" y="5041291"/>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imes New Roman" panose="02020603050405020304" pitchFamily="18" charset="0"/>
                  <a:cs typeface="Times New Roman" panose="02020603050405020304" pitchFamily="18" charset="0"/>
                </a:rPr>
                <a:t>Network creation between border-router and </a:t>
              </a:r>
              <a:r>
                <a:rPr lang="en-US" dirty="0" err="1" smtClean="0">
                  <a:solidFill>
                    <a:schemeClr val="tx1"/>
                  </a:solidFill>
                  <a:latin typeface="Times New Roman" panose="02020603050405020304" pitchFamily="18" charset="0"/>
                  <a:cs typeface="Times New Roman" panose="02020603050405020304" pitchFamily="18" charset="0"/>
                </a:rPr>
                <a:t>udp</a:t>
              </a:r>
              <a:r>
                <a:rPr lang="en-US" dirty="0" smtClean="0">
                  <a:solidFill>
                    <a:schemeClr val="tx1"/>
                  </a:solidFill>
                  <a:latin typeface="Times New Roman" panose="02020603050405020304" pitchFamily="18" charset="0"/>
                  <a:cs typeface="Times New Roman" panose="02020603050405020304" pitchFamily="18" charset="0"/>
                </a:rPr>
                <a:t>-sender motes</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13" name="Rectangle 12"/>
            <p:cNvSpPr/>
            <p:nvPr/>
          </p:nvSpPr>
          <p:spPr>
            <a:xfrm>
              <a:off x="322103" y="5703679"/>
              <a:ext cx="11492669" cy="4028787"/>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p:nvPr/>
        </p:nvGrpSpPr>
        <p:grpSpPr>
          <a:xfrm>
            <a:off x="329655" y="1925421"/>
            <a:ext cx="11500216" cy="4700230"/>
            <a:chOff x="322103" y="4588625"/>
            <a:chExt cx="11500216" cy="4700230"/>
          </a:xfrm>
        </p:grpSpPr>
        <p:sp>
          <p:nvSpPr>
            <p:cNvPr id="17" name="Flowchart: Alternate Process 16"/>
            <p:cNvSpPr/>
            <p:nvPr/>
          </p:nvSpPr>
          <p:spPr>
            <a:xfrm>
              <a:off x="331076" y="4588625"/>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imes New Roman" panose="02020603050405020304" pitchFamily="18" charset="0"/>
                  <a:cs typeface="Times New Roman" panose="02020603050405020304" pitchFamily="18" charset="0"/>
                </a:rPr>
                <a:t>Terminal Window Output</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18" name="Rectangle 17"/>
            <p:cNvSpPr/>
            <p:nvPr/>
          </p:nvSpPr>
          <p:spPr>
            <a:xfrm>
              <a:off x="322103" y="5260068"/>
              <a:ext cx="11492669" cy="4028787"/>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p:cNvGrpSpPr/>
          <p:nvPr/>
        </p:nvGrpSpPr>
        <p:grpSpPr>
          <a:xfrm>
            <a:off x="328154" y="1942011"/>
            <a:ext cx="11500216" cy="4691175"/>
            <a:chOff x="322103" y="5041291"/>
            <a:chExt cx="11500216" cy="4691175"/>
          </a:xfrm>
        </p:grpSpPr>
        <p:sp>
          <p:nvSpPr>
            <p:cNvPr id="20" name="Flowchart: Alternate Process 19"/>
            <p:cNvSpPr/>
            <p:nvPr/>
          </p:nvSpPr>
          <p:spPr>
            <a:xfrm>
              <a:off x="331076" y="5041291"/>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imes New Roman" panose="02020603050405020304" pitchFamily="18" charset="0"/>
                  <a:cs typeface="Times New Roman" panose="02020603050405020304" pitchFamily="18" charset="0"/>
                </a:rPr>
                <a:t>Routing Table</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21" name="Rectangle 20"/>
            <p:cNvSpPr/>
            <p:nvPr/>
          </p:nvSpPr>
          <p:spPr>
            <a:xfrm>
              <a:off x="322103" y="5703679"/>
              <a:ext cx="11492669" cy="4028787"/>
            </a:xfrm>
            <a:prstGeom prst="rect">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a:off x="326653" y="1922405"/>
            <a:ext cx="11500216" cy="4636860"/>
            <a:chOff x="322103" y="5041291"/>
            <a:chExt cx="11500216" cy="4636860"/>
          </a:xfrm>
        </p:grpSpPr>
        <p:sp>
          <p:nvSpPr>
            <p:cNvPr id="23" name="Flowchart: Alternate Process 22"/>
            <p:cNvSpPr/>
            <p:nvPr/>
          </p:nvSpPr>
          <p:spPr>
            <a:xfrm>
              <a:off x="331076" y="5041291"/>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imes New Roman" panose="02020603050405020304" pitchFamily="18" charset="0"/>
                  <a:cs typeface="Times New Roman" panose="02020603050405020304" pitchFamily="18" charset="0"/>
                </a:rPr>
                <a:t>Radio traffic between motes</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24" name="Rectangle 23"/>
            <p:cNvSpPr/>
            <p:nvPr/>
          </p:nvSpPr>
          <p:spPr>
            <a:xfrm>
              <a:off x="322103" y="5649364"/>
              <a:ext cx="11492669" cy="4028787"/>
            </a:xfrm>
            <a:prstGeom prst="rect">
              <a:avLst/>
            </a:prstGeom>
            <a:blipFill dpi="0" rotWithShape="1">
              <a:blip r:embed="rId5">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p:cNvGrpSpPr/>
          <p:nvPr/>
        </p:nvGrpSpPr>
        <p:grpSpPr>
          <a:xfrm>
            <a:off x="325152" y="1911846"/>
            <a:ext cx="11500216" cy="3321056"/>
            <a:chOff x="322103" y="5222362"/>
            <a:chExt cx="11500216" cy="3321056"/>
          </a:xfrm>
        </p:grpSpPr>
        <p:sp>
          <p:nvSpPr>
            <p:cNvPr id="26" name="Flowchart: Alternate Process 25"/>
            <p:cNvSpPr/>
            <p:nvPr/>
          </p:nvSpPr>
          <p:spPr>
            <a:xfrm>
              <a:off x="331076" y="5222362"/>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imes New Roman" panose="02020603050405020304" pitchFamily="18" charset="0"/>
                  <a:cs typeface="Times New Roman" panose="02020603050405020304" pitchFamily="18" charset="0"/>
                </a:rPr>
                <a:t>Timeline Output</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27" name="Rectangle 26"/>
            <p:cNvSpPr/>
            <p:nvPr/>
          </p:nvSpPr>
          <p:spPr>
            <a:xfrm>
              <a:off x="322103" y="5703679"/>
              <a:ext cx="11492669" cy="2839739"/>
            </a:xfrm>
            <a:prstGeom prst="rect">
              <a:avLst/>
            </a:prstGeom>
            <a:blipFill dpi="0" rotWithShape="1">
              <a:blip r:embed="rId6">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p:cNvGrpSpPr/>
          <p:nvPr/>
        </p:nvGrpSpPr>
        <p:grpSpPr>
          <a:xfrm>
            <a:off x="325152" y="1929948"/>
            <a:ext cx="11500216" cy="4636860"/>
            <a:chOff x="322103" y="5041291"/>
            <a:chExt cx="11500216" cy="4636860"/>
          </a:xfrm>
        </p:grpSpPr>
        <p:sp>
          <p:nvSpPr>
            <p:cNvPr id="29" name="Flowchart: Alternate Process 28"/>
            <p:cNvSpPr/>
            <p:nvPr/>
          </p:nvSpPr>
          <p:spPr>
            <a:xfrm>
              <a:off x="331076" y="5041291"/>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imes New Roman" panose="02020603050405020304" pitchFamily="18" charset="0"/>
                  <a:cs typeface="Times New Roman" panose="02020603050405020304" pitchFamily="18" charset="0"/>
                </a:rPr>
                <a:t>Mote Output</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30" name="Rectangle 29"/>
            <p:cNvSpPr/>
            <p:nvPr/>
          </p:nvSpPr>
          <p:spPr>
            <a:xfrm>
              <a:off x="322103" y="5649364"/>
              <a:ext cx="11492669" cy="4028787"/>
            </a:xfrm>
            <a:prstGeom prst="rect">
              <a:avLst/>
            </a:prstGeom>
            <a:blipFill dpi="0" rotWithShape="1">
              <a:blip r:embed="rId7">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Flowchart: Alternate Process 30"/>
          <p:cNvSpPr/>
          <p:nvPr/>
        </p:nvSpPr>
        <p:spPr>
          <a:xfrm>
            <a:off x="322022" y="1582872"/>
            <a:ext cx="11491243" cy="706172"/>
          </a:xfrm>
          <a:prstGeom prst="flowChartAlternateProcess">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latin typeface="Times New Roman" panose="02020603050405020304" pitchFamily="18" charset="0"/>
                <a:cs typeface="Times New Roman" panose="02020603050405020304" pitchFamily="18" charset="0"/>
              </a:rPr>
              <a:t>Simulation of Step 1</a:t>
            </a:r>
            <a:endParaRPr lang="en-US" b="1" dirty="0">
              <a:solidFill>
                <a:schemeClr val="tx1"/>
              </a:solidFill>
              <a:latin typeface="Times New Roman" panose="02020603050405020304" pitchFamily="18" charset="0"/>
              <a:cs typeface="Times New Roman" panose="02020603050405020304" pitchFamily="18" charset="0"/>
            </a:endParaRPr>
          </a:p>
        </p:txBody>
      </p:sp>
      <p:grpSp>
        <p:nvGrpSpPr>
          <p:cNvPr id="32" name="Group 26"/>
          <p:cNvGrpSpPr/>
          <p:nvPr/>
        </p:nvGrpSpPr>
        <p:grpSpPr>
          <a:xfrm>
            <a:off x="10935454" y="6352764"/>
            <a:ext cx="1192320" cy="437760"/>
            <a:chOff x="10944000" y="6404040"/>
            <a:chExt cx="1192320" cy="437760"/>
          </a:xfrm>
        </p:grpSpPr>
        <p:sp>
          <p:nvSpPr>
            <p:cNvPr id="33"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34"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24</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033312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4"/>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1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19"/>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2" nodeType="clickEffect">
                                  <p:stCondLst>
                                    <p:cond delay="0"/>
                                  </p:stCondLst>
                                  <p:childTnLst>
                                    <p:set>
                                      <p:cBhvr>
                                        <p:cTn id="38" dur="1" fill="hold">
                                          <p:stCondLst>
                                            <p:cond delay="0"/>
                                          </p:stCondLst>
                                        </p:cTn>
                                        <p:tgtEl>
                                          <p:spTgt spid="5"/>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nodeType="clickEffect">
                                  <p:stCondLst>
                                    <p:cond delay="0"/>
                                  </p:stCondLst>
                                  <p:childTnLst>
                                    <p:set>
                                      <p:cBhvr>
                                        <p:cTn id="50" dur="1" fill="hold">
                                          <p:stCondLst>
                                            <p:cond delay="0"/>
                                          </p:stCondLst>
                                        </p:cTn>
                                        <p:tgtEl>
                                          <p:spTgt spid="22"/>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5"/>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nodeType="clickEffect">
                                  <p:stCondLst>
                                    <p:cond delay="0"/>
                                  </p:stCondLst>
                                  <p:childTnLst>
                                    <p:set>
                                      <p:cBhvr>
                                        <p:cTn id="58" dur="1" fill="hold">
                                          <p:stCondLst>
                                            <p:cond delay="0"/>
                                          </p:stCondLst>
                                        </p:cTn>
                                        <p:tgtEl>
                                          <p:spTgt spid="25"/>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p:bldP spid="5" grpId="2"/>
      <p:bldP spid="6" grpId="0"/>
      <p:bldP spid="3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tretch>
            <a:fillRect/>
          </a:stretch>
        </p:blipFill>
        <p:spPr>
          <a:xfrm>
            <a:off x="2846717" y="103517"/>
            <a:ext cx="6633714" cy="6625087"/>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grpSp>
        <p:nvGrpSpPr>
          <p:cNvPr id="15" name="Group 14"/>
          <p:cNvGrpSpPr/>
          <p:nvPr/>
        </p:nvGrpSpPr>
        <p:grpSpPr>
          <a:xfrm>
            <a:off x="-9524" y="1363972"/>
            <a:ext cx="12201524" cy="4175186"/>
            <a:chOff x="-9524" y="1311215"/>
            <a:chExt cx="12201524" cy="4175186"/>
          </a:xfrm>
        </p:grpSpPr>
        <p:sp>
          <p:nvSpPr>
            <p:cNvPr id="26" name="Rectangle 25">
              <a:extLst>
                <a:ext uri="{FF2B5EF4-FFF2-40B4-BE49-F238E27FC236}">
                  <a16:creationId xmlns="" xmlns:a16="http://schemas.microsoft.com/office/drawing/2014/main" id="{F080A5CE-2A27-4A71-B160-441332CC772B}"/>
                </a:ext>
              </a:extLst>
            </p:cNvPr>
            <p:cNvSpPr/>
            <p:nvPr/>
          </p:nvSpPr>
          <p:spPr>
            <a:xfrm>
              <a:off x="-9524" y="1311215"/>
              <a:ext cx="12196762" cy="4175186"/>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 xmlns:a16="http://schemas.microsoft.com/office/drawing/2014/main" id="{DB2FBFAD-318C-47E8-A82D-2EDEDE3F63EE}"/>
                </a:ext>
              </a:extLst>
            </p:cNvPr>
            <p:cNvSpPr/>
            <p:nvPr/>
          </p:nvSpPr>
          <p:spPr>
            <a:xfrm>
              <a:off x="-4762" y="1664898"/>
              <a:ext cx="12196762" cy="348507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 xmlns:a16="http://schemas.microsoft.com/office/drawing/2014/main" id="{020C8F30-9C91-4D39-A29C-BCE4134E41E9}"/>
                </a:ext>
              </a:extLst>
            </p:cNvPr>
            <p:cNvSpPr txBox="1"/>
            <p:nvPr/>
          </p:nvSpPr>
          <p:spPr>
            <a:xfrm>
              <a:off x="1414733" y="1609979"/>
              <a:ext cx="9230263" cy="3600986"/>
            </a:xfrm>
            <a:prstGeom prst="rect">
              <a:avLst/>
            </a:prstGeom>
            <a:noFill/>
          </p:spPr>
          <p:txBody>
            <a:bodyPr wrap="square" rtlCol="0" anchor="ctr">
              <a:spAutoFit/>
            </a:bodyPr>
            <a:lstStyle/>
            <a:p>
              <a:pPr lvl="1" algn="ctr"/>
              <a:r>
                <a:rPr lang="en-US" sz="2800" b="1" dirty="0" smtClean="0">
                  <a:solidFill>
                    <a:schemeClr val="bg1"/>
                  </a:solidFill>
                  <a:latin typeface="Times New Roman" panose="02020603050405020304" pitchFamily="18" charset="0"/>
                  <a:cs typeface="Times New Roman" panose="02020603050405020304" pitchFamily="18" charset="0"/>
                </a:rPr>
                <a:t>Conclusion</a:t>
              </a:r>
            </a:p>
            <a:p>
              <a:pPr algn="just"/>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
              </a:pPr>
              <a:r>
                <a:rPr lang="en-US" sz="2000" dirty="0" smtClean="0">
                  <a:solidFill>
                    <a:schemeClr val="bg1"/>
                  </a:solidFill>
                  <a:latin typeface="Times New Roman" panose="02020603050405020304" pitchFamily="18" charset="0"/>
                  <a:cs typeface="Times New Roman" panose="02020603050405020304" pitchFamily="18" charset="0"/>
                </a:rPr>
                <a:t>Smart </a:t>
              </a:r>
              <a:r>
                <a:rPr lang="en-US" sz="2000" dirty="0">
                  <a:solidFill>
                    <a:schemeClr val="bg1"/>
                  </a:solidFill>
                  <a:latin typeface="Times New Roman" panose="02020603050405020304" pitchFamily="18" charset="0"/>
                  <a:cs typeface="Times New Roman" panose="02020603050405020304" pitchFamily="18" charset="0"/>
                </a:rPr>
                <a:t>grid technology utilizes the electricity maximum.</a:t>
              </a:r>
            </a:p>
            <a:p>
              <a:pPr marL="342900" indent="-342900" algn="just">
                <a:buFont typeface="Wingdings" panose="05000000000000000000" pitchFamily="2" charset="2"/>
                <a:buChar char="§"/>
              </a:pPr>
              <a:r>
                <a:rPr lang="en-US" sz="2000" dirty="0" smtClean="0">
                  <a:solidFill>
                    <a:schemeClr val="bg1"/>
                  </a:solidFill>
                  <a:latin typeface="Times New Roman" panose="02020603050405020304" pitchFamily="18" charset="0"/>
                  <a:cs typeface="Times New Roman" panose="02020603050405020304" pitchFamily="18" charset="0"/>
                </a:rPr>
                <a:t>Smart </a:t>
              </a:r>
              <a:r>
                <a:rPr lang="en-US" sz="2000" dirty="0">
                  <a:solidFill>
                    <a:schemeClr val="bg1"/>
                  </a:solidFill>
                  <a:latin typeface="Times New Roman" panose="02020603050405020304" pitchFamily="18" charset="0"/>
                  <a:cs typeface="Times New Roman" panose="02020603050405020304" pitchFamily="18" charset="0"/>
                </a:rPr>
                <a:t>grid reduces unnecessary wastages of electricity.</a:t>
              </a:r>
            </a:p>
            <a:p>
              <a:pPr marL="342900" indent="-342900" algn="just">
                <a:buFont typeface="Wingdings" panose="05000000000000000000" pitchFamily="2" charset="2"/>
                <a:buChar char="§"/>
              </a:pPr>
              <a:r>
                <a:rPr lang="en-US" sz="2000" dirty="0" smtClean="0">
                  <a:solidFill>
                    <a:schemeClr val="bg1"/>
                  </a:solidFill>
                  <a:latin typeface="Times New Roman" panose="02020603050405020304" pitchFamily="18" charset="0"/>
                  <a:cs typeface="Times New Roman" panose="02020603050405020304" pitchFamily="18" charset="0"/>
                </a:rPr>
                <a:t>Smart </a:t>
              </a:r>
              <a:r>
                <a:rPr lang="en-US" sz="2000" dirty="0">
                  <a:solidFill>
                    <a:schemeClr val="bg1"/>
                  </a:solidFill>
                  <a:latin typeface="Times New Roman" panose="02020603050405020304" pitchFamily="18" charset="0"/>
                  <a:cs typeface="Times New Roman" panose="02020603050405020304" pitchFamily="18" charset="0"/>
                </a:rPr>
                <a:t>grid helps to save the earth from global warming.</a:t>
              </a:r>
            </a:p>
            <a:p>
              <a:pPr marL="342900" indent="-342900" algn="just">
                <a:buFont typeface="Wingdings" panose="05000000000000000000" pitchFamily="2" charset="2"/>
                <a:buChar char="§"/>
              </a:pPr>
              <a:r>
                <a:rPr lang="en-US" sz="2000" dirty="0" smtClean="0">
                  <a:solidFill>
                    <a:schemeClr val="bg1"/>
                  </a:solidFill>
                  <a:latin typeface="Times New Roman" panose="02020603050405020304" pitchFamily="18" charset="0"/>
                  <a:cs typeface="Times New Roman" panose="02020603050405020304" pitchFamily="18" charset="0"/>
                </a:rPr>
                <a:t>Here </a:t>
              </a:r>
              <a:r>
                <a:rPr lang="en-US" sz="2000" dirty="0">
                  <a:solidFill>
                    <a:schemeClr val="bg1"/>
                  </a:solidFill>
                  <a:latin typeface="Times New Roman" panose="02020603050405020304" pitchFamily="18" charset="0"/>
                  <a:cs typeface="Times New Roman" panose="02020603050405020304" pitchFamily="18" charset="0"/>
                </a:rPr>
                <a:t>we proposed the respective attack scenarios based upon </a:t>
              </a:r>
              <a:r>
                <a:rPr lang="en-US" sz="2000" dirty="0" smtClean="0">
                  <a:solidFill>
                    <a:schemeClr val="bg1"/>
                  </a:solidFill>
                  <a:latin typeface="Times New Roman" panose="02020603050405020304" pitchFamily="18" charset="0"/>
                  <a:cs typeface="Times New Roman" panose="02020603050405020304" pitchFamily="18" charset="0"/>
                </a:rPr>
                <a:t>the five</a:t>
              </a:r>
            </a:p>
            <a:p>
              <a:pPr marL="342900" indent="-342900" algn="just">
                <a:buFont typeface="Wingdings" panose="05000000000000000000" pitchFamily="2" charset="2"/>
                <a:buChar char="§"/>
              </a:pPr>
              <a:r>
                <a:rPr lang="en-US" sz="2000" dirty="0" smtClean="0">
                  <a:solidFill>
                    <a:schemeClr val="bg1"/>
                  </a:solidFill>
                  <a:latin typeface="Times New Roman" panose="02020603050405020304" pitchFamily="18" charset="0"/>
                  <a:cs typeface="Times New Roman" panose="02020603050405020304" pitchFamily="18" charset="0"/>
                </a:rPr>
                <a:t>NDP </a:t>
              </a:r>
              <a:r>
                <a:rPr lang="en-US" sz="2000" dirty="0">
                  <a:solidFill>
                    <a:schemeClr val="bg1"/>
                  </a:solidFill>
                  <a:latin typeface="Times New Roman" panose="02020603050405020304" pitchFamily="18" charset="0"/>
                  <a:cs typeface="Times New Roman" panose="02020603050405020304" pitchFamily="18" charset="0"/>
                </a:rPr>
                <a:t>messages with respect to Smart Grid Environment and also the idea of the mitigation scheme of those attacks.</a:t>
              </a:r>
            </a:p>
            <a:p>
              <a:pPr marL="342900" indent="-342900" algn="just">
                <a:buFont typeface="Wingdings" panose="05000000000000000000" pitchFamily="2" charset="2"/>
                <a:buChar char="§"/>
              </a:pPr>
              <a:r>
                <a:rPr lang="en-US" sz="2000" dirty="0">
                  <a:solidFill>
                    <a:schemeClr val="bg1"/>
                  </a:solidFill>
                  <a:latin typeface="Times New Roman" panose="02020603050405020304" pitchFamily="18" charset="0"/>
                  <a:cs typeface="Times New Roman" panose="02020603050405020304" pitchFamily="18" charset="0"/>
                </a:rPr>
                <a:t>In the end of this presentation, we created the connection between server &amp; client in perspective to smart meter communication in the simulation phase.</a:t>
              </a:r>
            </a:p>
            <a:p>
              <a:pPr algn="ctr"/>
              <a:endParaRPr lang="ko-KR" altLang="en-US" sz="2000" dirty="0">
                <a:solidFill>
                  <a:schemeClr val="bg1"/>
                </a:solidFill>
                <a:latin typeface="Times New Roman" panose="02020603050405020304" pitchFamily="18" charset="0"/>
                <a:cs typeface="Times New Roman" panose="02020603050405020304" pitchFamily="18" charset="0"/>
              </a:endParaRPr>
            </a:p>
          </p:txBody>
        </p:sp>
      </p:grpSp>
      <p:grpSp>
        <p:nvGrpSpPr>
          <p:cNvPr id="14" name="Group 13"/>
          <p:cNvGrpSpPr/>
          <p:nvPr/>
        </p:nvGrpSpPr>
        <p:grpSpPr>
          <a:xfrm>
            <a:off x="-9524" y="2836196"/>
            <a:ext cx="12201524" cy="1360392"/>
            <a:chOff x="-9524" y="2836196"/>
            <a:chExt cx="12201524" cy="1360392"/>
          </a:xfrm>
        </p:grpSpPr>
        <p:sp>
          <p:nvSpPr>
            <p:cNvPr id="16" name="Rectangle 15">
              <a:extLst>
                <a:ext uri="{FF2B5EF4-FFF2-40B4-BE49-F238E27FC236}">
                  <a16:creationId xmlns="" xmlns:a16="http://schemas.microsoft.com/office/drawing/2014/main" id="{F080A5CE-2A27-4A71-B160-441332CC772B}"/>
                </a:ext>
              </a:extLst>
            </p:cNvPr>
            <p:cNvSpPr/>
            <p:nvPr/>
          </p:nvSpPr>
          <p:spPr>
            <a:xfrm>
              <a:off x="-9524" y="2836196"/>
              <a:ext cx="12196762" cy="1360392"/>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 xmlns:a16="http://schemas.microsoft.com/office/drawing/2014/main" id="{DB2FBFAD-318C-47E8-A82D-2EDEDE3F63EE}"/>
                </a:ext>
              </a:extLst>
            </p:cNvPr>
            <p:cNvSpPr/>
            <p:nvPr/>
          </p:nvSpPr>
          <p:spPr>
            <a:xfrm>
              <a:off x="-4762" y="2938634"/>
              <a:ext cx="12196762" cy="1155517"/>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 xmlns:a16="http://schemas.microsoft.com/office/drawing/2014/main" id="{020C8F30-9C91-4D39-A29C-BCE4134E41E9}"/>
                </a:ext>
              </a:extLst>
            </p:cNvPr>
            <p:cNvSpPr txBox="1"/>
            <p:nvPr/>
          </p:nvSpPr>
          <p:spPr>
            <a:xfrm>
              <a:off x="862642" y="2888660"/>
              <a:ext cx="10429335" cy="1015663"/>
            </a:xfrm>
            <a:prstGeom prst="rect">
              <a:avLst/>
            </a:prstGeom>
            <a:noFill/>
          </p:spPr>
          <p:txBody>
            <a:bodyPr wrap="square" rtlCol="0" anchor="ctr">
              <a:spAutoFit/>
            </a:bodyPr>
            <a:lstStyle/>
            <a:p>
              <a:pPr algn="ctr"/>
              <a:r>
                <a:rPr lang="en-US" altLang="ko-KR" sz="6000" dirty="0">
                  <a:solidFill>
                    <a:schemeClr val="bg1"/>
                  </a:solidFill>
                  <a:cs typeface="Arial" pitchFamily="34" charset="0"/>
                </a:rPr>
                <a:t>THANK YOU</a:t>
              </a:r>
              <a:endParaRPr lang="ko-KR" altLang="en-US" sz="6000" dirty="0">
                <a:solidFill>
                  <a:schemeClr val="bg1"/>
                </a:solidFill>
                <a:cs typeface="Arial" pitchFamily="34" charset="0"/>
              </a:endParaRPr>
            </a:p>
          </p:txBody>
        </p:sp>
      </p:grpSp>
      <p:grpSp>
        <p:nvGrpSpPr>
          <p:cNvPr id="11" name="Group 26"/>
          <p:cNvGrpSpPr/>
          <p:nvPr/>
        </p:nvGrpSpPr>
        <p:grpSpPr>
          <a:xfrm>
            <a:off x="10935454" y="6352764"/>
            <a:ext cx="1192320" cy="437760"/>
            <a:chOff x="10944000" y="6404040"/>
            <a:chExt cx="1192320" cy="437760"/>
          </a:xfrm>
        </p:grpSpPr>
        <p:sp>
          <p:nvSpPr>
            <p:cNvPr id="12"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solidFill>
                    <a:schemeClr val="bg1"/>
                  </a:solidFill>
                  <a:latin typeface="Times New Roman" panose="02020603050405020304" pitchFamily="18" charset="0"/>
                  <a:cs typeface="Times New Roman" panose="02020603050405020304" pitchFamily="18" charset="0"/>
                </a:rPr>
                <a:t>25</a:t>
              </a:fld>
              <a:endParaRPr lang="en-IN" sz="1800" b="1" strike="noStrike" spc="-1">
                <a:solidFill>
                  <a:schemeClr val="bg1"/>
                </a:solidFill>
                <a:latin typeface="Times New Roman" panose="02020603050405020304" pitchFamily="18" charset="0"/>
                <a:cs typeface="Times New Roman" panose="02020603050405020304" pitchFamily="18" charset="0"/>
              </a:endParaRPr>
            </a:p>
          </p:txBody>
        </p:sp>
        <p:sp>
          <p:nvSpPr>
            <p:cNvPr id="13"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solidFill>
                    <a:schemeClr val="bg1"/>
                  </a:solidFill>
                  <a:latin typeface="Times New Roman" panose="02020603050405020304" pitchFamily="18" charset="0"/>
                  <a:cs typeface="Times New Roman" panose="02020603050405020304" pitchFamily="18" charset="0"/>
                </a:rPr>
                <a:t>25  </a:t>
              </a:r>
              <a:r>
                <a:rPr lang="en-IN" sz="1800" b="1" strike="noStrike" spc="-1" dirty="0" smtClean="0">
                  <a:solidFill>
                    <a:schemeClr val="bg1"/>
                  </a:solidFill>
                  <a:latin typeface="Times New Roman" panose="02020603050405020304" pitchFamily="18" charset="0"/>
                  <a:cs typeface="Times New Roman" panose="02020603050405020304" pitchFamily="18" charset="0"/>
                </a:rPr>
                <a:t>of</a:t>
              </a:r>
              <a:endParaRPr lang="en-IN" sz="1800" b="1" strike="noStrike" spc="-1" dirty="0">
                <a:solidFill>
                  <a:schemeClr val="bg1"/>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22296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a:extLst>
              <a:ext uri="{FF2B5EF4-FFF2-40B4-BE49-F238E27FC236}">
                <a16:creationId xmlns="" xmlns:a16="http://schemas.microsoft.com/office/drawing/2014/main" id="{F85D84FB-B9AD-451C-B829-31C0171022DC}"/>
              </a:ext>
            </a:extLst>
          </p:cNvPr>
          <p:cNvSpPr/>
          <p:nvPr/>
        </p:nvSpPr>
        <p:spPr>
          <a:xfrm>
            <a:off x="0" y="8057"/>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3600" b="1" dirty="0" smtClean="0">
                <a:solidFill>
                  <a:schemeClr val="bg1"/>
                </a:solidFill>
                <a:latin typeface="Times New Roman" panose="02020603050405020304" pitchFamily="18" charset="0"/>
                <a:cs typeface="Times New Roman" panose="02020603050405020304" pitchFamily="18" charset="0"/>
              </a:rPr>
              <a:t>Introduction</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18" name="사각형: 둥근 위쪽 모서리 6">
            <a:extLst>
              <a:ext uri="{FF2B5EF4-FFF2-40B4-BE49-F238E27FC236}">
                <a16:creationId xmlns="" xmlns:a16="http://schemas.microsoft.com/office/drawing/2014/main" id="{3026C100-ED2A-40B3-BC3C-64457022A353}"/>
              </a:ext>
            </a:extLst>
          </p:cNvPr>
          <p:cNvSpPr/>
          <p:nvPr/>
        </p:nvSpPr>
        <p:spPr>
          <a:xfrm rot="16200000">
            <a:off x="2671330" y="68088"/>
            <a:ext cx="1062000" cy="4550562"/>
          </a:xfrm>
          <a:prstGeom prst="round2SameRect">
            <a:avLst>
              <a:gd name="adj1" fmla="val 50000"/>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9" name="사각형: 둥근 위쪽 모서리 38">
            <a:extLst>
              <a:ext uri="{FF2B5EF4-FFF2-40B4-BE49-F238E27FC236}">
                <a16:creationId xmlns="" xmlns:a16="http://schemas.microsoft.com/office/drawing/2014/main" id="{51A5E2EF-2D4C-49B0-9A03-ABCBC3A7A7BF}"/>
              </a:ext>
            </a:extLst>
          </p:cNvPr>
          <p:cNvSpPr/>
          <p:nvPr/>
        </p:nvSpPr>
        <p:spPr>
          <a:xfrm rot="16200000">
            <a:off x="2315238" y="1484089"/>
            <a:ext cx="1062000" cy="3838387"/>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0" name="사각형: 둥근 위쪽 모서리 39">
            <a:extLst>
              <a:ext uri="{FF2B5EF4-FFF2-40B4-BE49-F238E27FC236}">
                <a16:creationId xmlns="" xmlns:a16="http://schemas.microsoft.com/office/drawing/2014/main" id="{DB470CCE-EA37-4123-8409-E0A59D87898A}"/>
              </a:ext>
            </a:extLst>
          </p:cNvPr>
          <p:cNvSpPr/>
          <p:nvPr/>
        </p:nvSpPr>
        <p:spPr>
          <a:xfrm rot="16200000">
            <a:off x="2315238" y="2544003"/>
            <a:ext cx="1062000" cy="3838387"/>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1" name="사각형: 둥근 위쪽 모서리 40">
            <a:extLst>
              <a:ext uri="{FF2B5EF4-FFF2-40B4-BE49-F238E27FC236}">
                <a16:creationId xmlns="" xmlns:a16="http://schemas.microsoft.com/office/drawing/2014/main" id="{0F7F6B50-3FE2-49A2-8584-CBEC5019D9C8}"/>
              </a:ext>
            </a:extLst>
          </p:cNvPr>
          <p:cNvSpPr/>
          <p:nvPr/>
        </p:nvSpPr>
        <p:spPr>
          <a:xfrm rot="16200000">
            <a:off x="2315238" y="3603917"/>
            <a:ext cx="1062000" cy="3838387"/>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6" name="Oval 25">
            <a:extLst>
              <a:ext uri="{FF2B5EF4-FFF2-40B4-BE49-F238E27FC236}">
                <a16:creationId xmlns="" xmlns:a16="http://schemas.microsoft.com/office/drawing/2014/main" id="{346E05ED-7DA0-43EB-8EAE-56B1B6228928}"/>
              </a:ext>
            </a:extLst>
          </p:cNvPr>
          <p:cNvSpPr/>
          <p:nvPr/>
        </p:nvSpPr>
        <p:spPr>
          <a:xfrm>
            <a:off x="1028528" y="1911367"/>
            <a:ext cx="864000" cy="864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7" name="Oval 26">
            <a:extLst>
              <a:ext uri="{FF2B5EF4-FFF2-40B4-BE49-F238E27FC236}">
                <a16:creationId xmlns="" xmlns:a16="http://schemas.microsoft.com/office/drawing/2014/main" id="{9FBD13E9-A172-4DAC-9631-430D98F55DB7}"/>
              </a:ext>
            </a:extLst>
          </p:cNvPr>
          <p:cNvSpPr/>
          <p:nvPr/>
        </p:nvSpPr>
        <p:spPr>
          <a:xfrm>
            <a:off x="1045622" y="2971282"/>
            <a:ext cx="864000" cy="864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8" name="Oval 27">
            <a:extLst>
              <a:ext uri="{FF2B5EF4-FFF2-40B4-BE49-F238E27FC236}">
                <a16:creationId xmlns="" xmlns:a16="http://schemas.microsoft.com/office/drawing/2014/main" id="{175AC148-D905-4EA7-900B-6BED5651B17B}"/>
              </a:ext>
            </a:extLst>
          </p:cNvPr>
          <p:cNvSpPr/>
          <p:nvPr/>
        </p:nvSpPr>
        <p:spPr>
          <a:xfrm>
            <a:off x="1045622" y="4031195"/>
            <a:ext cx="864000" cy="864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9" name="Oval 28">
            <a:extLst>
              <a:ext uri="{FF2B5EF4-FFF2-40B4-BE49-F238E27FC236}">
                <a16:creationId xmlns="" xmlns:a16="http://schemas.microsoft.com/office/drawing/2014/main" id="{8052613B-A7E9-4633-997A-755AB0C4A0FA}"/>
              </a:ext>
            </a:extLst>
          </p:cNvPr>
          <p:cNvSpPr/>
          <p:nvPr/>
        </p:nvSpPr>
        <p:spPr>
          <a:xfrm>
            <a:off x="1045622" y="5091109"/>
            <a:ext cx="864000" cy="864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8" name="Freeform: Shape 47">
            <a:extLst>
              <a:ext uri="{FF2B5EF4-FFF2-40B4-BE49-F238E27FC236}">
                <a16:creationId xmlns="" xmlns:a16="http://schemas.microsoft.com/office/drawing/2014/main" id="{75B7492B-F371-4491-A6FF-642C09358ADE}"/>
              </a:ext>
            </a:extLst>
          </p:cNvPr>
          <p:cNvSpPr/>
          <p:nvPr/>
        </p:nvSpPr>
        <p:spPr>
          <a:xfrm>
            <a:off x="4453904" y="4994574"/>
            <a:ext cx="838200" cy="1104900"/>
          </a:xfrm>
          <a:custGeom>
            <a:avLst/>
            <a:gdLst>
              <a:gd name="connsiteX0" fmla="*/ 117521 w 838200"/>
              <a:gd name="connsiteY0" fmla="*/ 577215 h 1104900"/>
              <a:gd name="connsiteX1" fmla="*/ 29891 w 838200"/>
              <a:gd name="connsiteY1" fmla="*/ 904875 h 1104900"/>
              <a:gd name="connsiteX2" fmla="*/ 7984 w 838200"/>
              <a:gd name="connsiteY2" fmla="*/ 949643 h 1104900"/>
              <a:gd name="connsiteX3" fmla="*/ 90851 w 838200"/>
              <a:gd name="connsiteY3" fmla="*/ 1094423 h 1104900"/>
              <a:gd name="connsiteX4" fmla="*/ 192769 w 838200"/>
              <a:gd name="connsiteY4" fmla="*/ 1097280 h 1104900"/>
              <a:gd name="connsiteX5" fmla="*/ 492806 w 838200"/>
              <a:gd name="connsiteY5" fmla="*/ 1102995 h 1104900"/>
              <a:gd name="connsiteX6" fmla="*/ 526144 w 838200"/>
              <a:gd name="connsiteY6" fmla="*/ 1105853 h 1104900"/>
              <a:gd name="connsiteX7" fmla="*/ 570912 w 838200"/>
              <a:gd name="connsiteY7" fmla="*/ 1061085 h 1104900"/>
              <a:gd name="connsiteX8" fmla="*/ 605202 w 838200"/>
              <a:gd name="connsiteY8" fmla="*/ 1031557 h 1104900"/>
              <a:gd name="connsiteX9" fmla="*/ 773794 w 838200"/>
              <a:gd name="connsiteY9" fmla="*/ 1045845 h 1104900"/>
              <a:gd name="connsiteX10" fmla="*/ 841421 w 838200"/>
              <a:gd name="connsiteY10" fmla="*/ 1002983 h 1104900"/>
              <a:gd name="connsiteX11" fmla="*/ 789987 w 838200"/>
              <a:gd name="connsiteY11" fmla="*/ 919163 h 1104900"/>
              <a:gd name="connsiteX12" fmla="*/ 720454 w 838200"/>
              <a:gd name="connsiteY12" fmla="*/ 871538 h 1104900"/>
              <a:gd name="connsiteX13" fmla="*/ 623299 w 838200"/>
              <a:gd name="connsiteY13" fmla="*/ 565785 h 1104900"/>
              <a:gd name="connsiteX14" fmla="*/ 674734 w 838200"/>
              <a:gd name="connsiteY14" fmla="*/ 110490 h 1104900"/>
              <a:gd name="connsiteX15" fmla="*/ 704262 w 838200"/>
              <a:gd name="connsiteY15" fmla="*/ 0 h 1104900"/>
              <a:gd name="connsiteX16" fmla="*/ 20366 w 838200"/>
              <a:gd name="connsiteY16" fmla="*/ 0 h 1104900"/>
              <a:gd name="connsiteX17" fmla="*/ 117521 w 838200"/>
              <a:gd name="connsiteY17" fmla="*/ 577215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8200" h="1104900">
                <a:moveTo>
                  <a:pt x="117521" y="577215"/>
                </a:moveTo>
                <a:cubicBezTo>
                  <a:pt x="120379" y="695325"/>
                  <a:pt x="101329" y="806768"/>
                  <a:pt x="29891" y="904875"/>
                </a:cubicBezTo>
                <a:cubicBezTo>
                  <a:pt x="20366" y="918210"/>
                  <a:pt x="13699" y="934403"/>
                  <a:pt x="7984" y="949643"/>
                </a:cubicBezTo>
                <a:cubicBezTo>
                  <a:pt x="-16781" y="1019175"/>
                  <a:pt x="17509" y="1079182"/>
                  <a:pt x="90851" y="1094423"/>
                </a:cubicBezTo>
                <a:cubicBezTo>
                  <a:pt x="125141" y="1101090"/>
                  <a:pt x="159431" y="1102995"/>
                  <a:pt x="192769" y="1097280"/>
                </a:cubicBezTo>
                <a:cubicBezTo>
                  <a:pt x="292781" y="1082993"/>
                  <a:pt x="393746" y="1082993"/>
                  <a:pt x="492806" y="1102995"/>
                </a:cubicBezTo>
                <a:cubicBezTo>
                  <a:pt x="503284" y="1104900"/>
                  <a:pt x="514714" y="1105853"/>
                  <a:pt x="526144" y="1105853"/>
                </a:cubicBezTo>
                <a:cubicBezTo>
                  <a:pt x="567102" y="1106805"/>
                  <a:pt x="573769" y="1100138"/>
                  <a:pt x="570912" y="1061085"/>
                </a:cubicBezTo>
                <a:cubicBezTo>
                  <a:pt x="569006" y="1032510"/>
                  <a:pt x="578531" y="1027748"/>
                  <a:pt x="605202" y="1031557"/>
                </a:cubicBezTo>
                <a:cubicBezTo>
                  <a:pt x="661399" y="1040130"/>
                  <a:pt x="717596" y="1045845"/>
                  <a:pt x="773794" y="1045845"/>
                </a:cubicBezTo>
                <a:cubicBezTo>
                  <a:pt x="819514" y="1044893"/>
                  <a:pt x="838564" y="1033463"/>
                  <a:pt x="841421" y="1002983"/>
                </a:cubicBezTo>
                <a:cubicBezTo>
                  <a:pt x="846184" y="959168"/>
                  <a:pt x="829039" y="930593"/>
                  <a:pt x="789987" y="919163"/>
                </a:cubicBezTo>
                <a:cubicBezTo>
                  <a:pt x="760459" y="911543"/>
                  <a:pt x="737599" y="895350"/>
                  <a:pt x="720454" y="871538"/>
                </a:cubicBezTo>
                <a:cubicBezTo>
                  <a:pt x="654732" y="780098"/>
                  <a:pt x="607106" y="682943"/>
                  <a:pt x="623299" y="565785"/>
                </a:cubicBezTo>
                <a:cubicBezTo>
                  <a:pt x="643301" y="414338"/>
                  <a:pt x="651874" y="260985"/>
                  <a:pt x="674734" y="110490"/>
                </a:cubicBezTo>
                <a:cubicBezTo>
                  <a:pt x="680449" y="71438"/>
                  <a:pt x="690926" y="35243"/>
                  <a:pt x="704262" y="0"/>
                </a:cubicBezTo>
                <a:lnTo>
                  <a:pt x="20366" y="0"/>
                </a:lnTo>
                <a:cubicBezTo>
                  <a:pt x="82279" y="186690"/>
                  <a:pt x="111806" y="381000"/>
                  <a:pt x="117521" y="577215"/>
                </a:cubicBezTo>
                <a:close/>
              </a:path>
            </a:pathLst>
          </a:custGeom>
          <a:solidFill>
            <a:schemeClr val="accent4"/>
          </a:solidFill>
          <a:ln w="9525" cap="flat">
            <a:noFill/>
            <a:prstDash val="solid"/>
            <a:miter/>
          </a:ln>
        </p:spPr>
        <p:txBody>
          <a:bodyPr rtlCol="0" anchor="ctr"/>
          <a:lstStyle/>
          <a:p>
            <a:endParaRPr lang="en-US"/>
          </a:p>
        </p:txBody>
      </p:sp>
      <p:sp>
        <p:nvSpPr>
          <p:cNvPr id="49" name="Freeform: Shape 48">
            <a:extLst>
              <a:ext uri="{FF2B5EF4-FFF2-40B4-BE49-F238E27FC236}">
                <a16:creationId xmlns="" xmlns:a16="http://schemas.microsoft.com/office/drawing/2014/main" id="{E0558379-9C5F-4D33-B21D-0165E00359C6}"/>
              </a:ext>
            </a:extLst>
          </p:cNvPr>
          <p:cNvSpPr/>
          <p:nvPr/>
        </p:nvSpPr>
        <p:spPr>
          <a:xfrm>
            <a:off x="7487980" y="4987688"/>
            <a:ext cx="876300" cy="1190625"/>
          </a:xfrm>
          <a:custGeom>
            <a:avLst/>
            <a:gdLst>
              <a:gd name="connsiteX0" fmla="*/ 199072 w 876300"/>
              <a:gd name="connsiteY0" fmla="*/ 361950 h 1190625"/>
              <a:gd name="connsiteX1" fmla="*/ 263843 w 876300"/>
              <a:gd name="connsiteY1" fmla="*/ 594360 h 1190625"/>
              <a:gd name="connsiteX2" fmla="*/ 296228 w 876300"/>
              <a:gd name="connsiteY2" fmla="*/ 702945 h 1190625"/>
              <a:gd name="connsiteX3" fmla="*/ 323850 w 876300"/>
              <a:gd name="connsiteY3" fmla="*/ 898207 h 1190625"/>
              <a:gd name="connsiteX4" fmla="*/ 290513 w 876300"/>
              <a:gd name="connsiteY4" fmla="*/ 965835 h 1190625"/>
              <a:gd name="connsiteX5" fmla="*/ 231458 w 876300"/>
              <a:gd name="connsiteY5" fmla="*/ 1045845 h 1190625"/>
              <a:gd name="connsiteX6" fmla="*/ 279083 w 876300"/>
              <a:gd name="connsiteY6" fmla="*/ 1165860 h 1190625"/>
              <a:gd name="connsiteX7" fmla="*/ 435293 w 876300"/>
              <a:gd name="connsiteY7" fmla="*/ 1192530 h 1190625"/>
              <a:gd name="connsiteX8" fmla="*/ 753428 w 876300"/>
              <a:gd name="connsiteY8" fmla="*/ 1170623 h 1190625"/>
              <a:gd name="connsiteX9" fmla="*/ 839153 w 876300"/>
              <a:gd name="connsiteY9" fmla="*/ 1162050 h 1190625"/>
              <a:gd name="connsiteX10" fmla="*/ 878205 w 876300"/>
              <a:gd name="connsiteY10" fmla="*/ 1102995 h 1190625"/>
              <a:gd name="connsiteX11" fmla="*/ 826770 w 876300"/>
              <a:gd name="connsiteY11" fmla="*/ 1023938 h 1190625"/>
              <a:gd name="connsiteX12" fmla="*/ 678180 w 876300"/>
              <a:gd name="connsiteY12" fmla="*/ 703897 h 1190625"/>
              <a:gd name="connsiteX13" fmla="*/ 674370 w 876300"/>
              <a:gd name="connsiteY13" fmla="*/ 627697 h 1190625"/>
              <a:gd name="connsiteX14" fmla="*/ 577215 w 876300"/>
              <a:gd name="connsiteY14" fmla="*/ 139065 h 1190625"/>
              <a:gd name="connsiteX15" fmla="*/ 543878 w 876300"/>
              <a:gd name="connsiteY15" fmla="*/ 0 h 1190625"/>
              <a:gd name="connsiteX16" fmla="*/ 0 w 876300"/>
              <a:gd name="connsiteY16" fmla="*/ 0 h 1190625"/>
              <a:gd name="connsiteX17" fmla="*/ 199072 w 876300"/>
              <a:gd name="connsiteY17" fmla="*/ 361950 h 119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76300" h="1190625">
                <a:moveTo>
                  <a:pt x="199072" y="361950"/>
                </a:moveTo>
                <a:cubicBezTo>
                  <a:pt x="233363" y="436245"/>
                  <a:pt x="250508" y="515303"/>
                  <a:pt x="263843" y="594360"/>
                </a:cubicBezTo>
                <a:cubicBezTo>
                  <a:pt x="270510" y="631507"/>
                  <a:pt x="280035" y="668655"/>
                  <a:pt x="296228" y="702945"/>
                </a:cubicBezTo>
                <a:cubicBezTo>
                  <a:pt x="324803" y="765810"/>
                  <a:pt x="328613" y="831532"/>
                  <a:pt x="323850" y="898207"/>
                </a:cubicBezTo>
                <a:cubicBezTo>
                  <a:pt x="322897" y="924878"/>
                  <a:pt x="307658" y="945832"/>
                  <a:pt x="290513" y="965835"/>
                </a:cubicBezTo>
                <a:cubicBezTo>
                  <a:pt x="268605" y="991553"/>
                  <a:pt x="244793" y="1014413"/>
                  <a:pt x="231458" y="1045845"/>
                </a:cubicBezTo>
                <a:cubicBezTo>
                  <a:pt x="205740" y="1102995"/>
                  <a:pt x="220980" y="1142048"/>
                  <a:pt x="279083" y="1165860"/>
                </a:cubicBezTo>
                <a:cubicBezTo>
                  <a:pt x="328613" y="1186815"/>
                  <a:pt x="381953" y="1190625"/>
                  <a:pt x="435293" y="1192530"/>
                </a:cubicBezTo>
                <a:cubicBezTo>
                  <a:pt x="541972" y="1195388"/>
                  <a:pt x="647700" y="1183005"/>
                  <a:pt x="753428" y="1170623"/>
                </a:cubicBezTo>
                <a:cubicBezTo>
                  <a:pt x="782003" y="1167765"/>
                  <a:pt x="811530" y="1167765"/>
                  <a:pt x="839153" y="1162050"/>
                </a:cubicBezTo>
                <a:cubicBezTo>
                  <a:pt x="875347" y="1155382"/>
                  <a:pt x="883920" y="1139190"/>
                  <a:pt x="878205" y="1102995"/>
                </a:cubicBezTo>
                <a:cubicBezTo>
                  <a:pt x="872490" y="1068705"/>
                  <a:pt x="852488" y="1044893"/>
                  <a:pt x="826770" y="1023938"/>
                </a:cubicBezTo>
                <a:cubicBezTo>
                  <a:pt x="726758" y="941070"/>
                  <a:pt x="676275" y="834390"/>
                  <a:pt x="678180" y="703897"/>
                </a:cubicBezTo>
                <a:cubicBezTo>
                  <a:pt x="678180" y="678180"/>
                  <a:pt x="676275" y="652463"/>
                  <a:pt x="674370" y="627697"/>
                </a:cubicBezTo>
                <a:cubicBezTo>
                  <a:pt x="660083" y="461010"/>
                  <a:pt x="618172" y="300038"/>
                  <a:pt x="577215" y="139065"/>
                </a:cubicBezTo>
                <a:cubicBezTo>
                  <a:pt x="565785" y="92393"/>
                  <a:pt x="554355" y="46672"/>
                  <a:pt x="543878" y="0"/>
                </a:cubicBezTo>
                <a:lnTo>
                  <a:pt x="0" y="0"/>
                </a:lnTo>
                <a:cubicBezTo>
                  <a:pt x="74295" y="115253"/>
                  <a:pt x="140970" y="236220"/>
                  <a:pt x="199072" y="361950"/>
                </a:cubicBezTo>
                <a:close/>
              </a:path>
            </a:pathLst>
          </a:custGeom>
          <a:solidFill>
            <a:schemeClr val="accent4"/>
          </a:solidFill>
          <a:ln w="9525" cap="flat">
            <a:noFill/>
            <a:prstDash val="solid"/>
            <a:miter/>
          </a:ln>
        </p:spPr>
        <p:txBody>
          <a:bodyPr rtlCol="0" anchor="ctr"/>
          <a:lstStyle/>
          <a:p>
            <a:endParaRPr lang="en-US"/>
          </a:p>
        </p:txBody>
      </p:sp>
      <p:sp>
        <p:nvSpPr>
          <p:cNvPr id="50" name="Freeform: Shape 49">
            <a:extLst>
              <a:ext uri="{FF2B5EF4-FFF2-40B4-BE49-F238E27FC236}">
                <a16:creationId xmlns="" xmlns:a16="http://schemas.microsoft.com/office/drawing/2014/main" id="{023E567D-795B-44B8-BD27-31BCB299A9B9}"/>
              </a:ext>
            </a:extLst>
          </p:cNvPr>
          <p:cNvSpPr/>
          <p:nvPr/>
        </p:nvSpPr>
        <p:spPr>
          <a:xfrm>
            <a:off x="3874195" y="3903785"/>
            <a:ext cx="4152900" cy="1093647"/>
          </a:xfrm>
          <a:custGeom>
            <a:avLst/>
            <a:gdLst>
              <a:gd name="connsiteX0" fmla="*/ 6668 w 4152900"/>
              <a:gd name="connsiteY0" fmla="*/ 648653 h 1057275"/>
              <a:gd name="connsiteX1" fmla="*/ 58103 w 4152900"/>
              <a:gd name="connsiteY1" fmla="*/ 617220 h 1057275"/>
              <a:gd name="connsiteX2" fmla="*/ 206693 w 4152900"/>
              <a:gd name="connsiteY2" fmla="*/ 402907 h 1057275"/>
              <a:gd name="connsiteX3" fmla="*/ 280035 w 4152900"/>
              <a:gd name="connsiteY3" fmla="*/ 181928 h 1057275"/>
              <a:gd name="connsiteX4" fmla="*/ 315278 w 4152900"/>
              <a:gd name="connsiteY4" fmla="*/ 85725 h 1057275"/>
              <a:gd name="connsiteX5" fmla="*/ 331470 w 4152900"/>
              <a:gd name="connsiteY5" fmla="*/ 71438 h 1057275"/>
              <a:gd name="connsiteX6" fmla="*/ 347663 w 4152900"/>
              <a:gd name="connsiteY6" fmla="*/ 90488 h 1057275"/>
              <a:gd name="connsiteX7" fmla="*/ 361950 w 4152900"/>
              <a:gd name="connsiteY7" fmla="*/ 159067 h 1057275"/>
              <a:gd name="connsiteX8" fmla="*/ 574358 w 4152900"/>
              <a:gd name="connsiteY8" fmla="*/ 987742 h 1057275"/>
              <a:gd name="connsiteX9" fmla="*/ 599123 w 4152900"/>
              <a:gd name="connsiteY9" fmla="*/ 1056323 h 1057275"/>
              <a:gd name="connsiteX10" fmla="*/ 1283970 w 4152900"/>
              <a:gd name="connsiteY10" fmla="*/ 1056323 h 1057275"/>
              <a:gd name="connsiteX11" fmla="*/ 1400175 w 4152900"/>
              <a:gd name="connsiteY11" fmla="*/ 882015 h 1057275"/>
              <a:gd name="connsiteX12" fmla="*/ 1508760 w 4152900"/>
              <a:gd name="connsiteY12" fmla="*/ 768667 h 1057275"/>
              <a:gd name="connsiteX13" fmla="*/ 1689735 w 4152900"/>
              <a:gd name="connsiteY13" fmla="*/ 706755 h 1057275"/>
              <a:gd name="connsiteX14" fmla="*/ 1968818 w 4152900"/>
              <a:gd name="connsiteY14" fmla="*/ 701040 h 1057275"/>
              <a:gd name="connsiteX15" fmla="*/ 2546985 w 4152900"/>
              <a:gd name="connsiteY15" fmla="*/ 502920 h 1057275"/>
              <a:gd name="connsiteX16" fmla="*/ 2591753 w 4152900"/>
              <a:gd name="connsiteY16" fmla="*/ 518160 h 1057275"/>
              <a:gd name="connsiteX17" fmla="*/ 2619375 w 4152900"/>
              <a:gd name="connsiteY17" fmla="*/ 582930 h 1057275"/>
              <a:gd name="connsiteX18" fmla="*/ 2704148 w 4152900"/>
              <a:gd name="connsiteY18" fmla="*/ 965835 h 1057275"/>
              <a:gd name="connsiteX19" fmla="*/ 2703195 w 4152900"/>
              <a:gd name="connsiteY19" fmla="*/ 1057275 h 1057275"/>
              <a:gd name="connsiteX20" fmla="*/ 3198495 w 4152900"/>
              <a:gd name="connsiteY20" fmla="*/ 1057275 h 1057275"/>
              <a:gd name="connsiteX21" fmla="*/ 3264218 w 4152900"/>
              <a:gd name="connsiteY21" fmla="*/ 647700 h 1057275"/>
              <a:gd name="connsiteX22" fmla="*/ 3283268 w 4152900"/>
              <a:gd name="connsiteY22" fmla="*/ 620078 h 1057275"/>
              <a:gd name="connsiteX23" fmla="*/ 3325178 w 4152900"/>
              <a:gd name="connsiteY23" fmla="*/ 632460 h 1057275"/>
              <a:gd name="connsiteX24" fmla="*/ 3356610 w 4152900"/>
              <a:gd name="connsiteY24" fmla="*/ 686753 h 1057275"/>
              <a:gd name="connsiteX25" fmla="*/ 3460433 w 4152900"/>
              <a:gd name="connsiteY25" fmla="*/ 852488 h 1057275"/>
              <a:gd name="connsiteX26" fmla="*/ 3610928 w 4152900"/>
              <a:gd name="connsiteY26" fmla="*/ 1057275 h 1057275"/>
              <a:gd name="connsiteX27" fmla="*/ 4154805 w 4152900"/>
              <a:gd name="connsiteY27" fmla="*/ 1057275 h 1057275"/>
              <a:gd name="connsiteX28" fmla="*/ 4009073 w 4152900"/>
              <a:gd name="connsiteY28" fmla="*/ 368617 h 1057275"/>
              <a:gd name="connsiteX29" fmla="*/ 3931920 w 4152900"/>
              <a:gd name="connsiteY29" fmla="*/ 0 h 1057275"/>
              <a:gd name="connsiteX30" fmla="*/ 244793 w 4152900"/>
              <a:gd name="connsiteY30" fmla="*/ 0 h 1057275"/>
              <a:gd name="connsiteX31" fmla="*/ 23813 w 4152900"/>
              <a:gd name="connsiteY31" fmla="*/ 591503 h 1057275"/>
              <a:gd name="connsiteX32" fmla="*/ 0 w 4152900"/>
              <a:gd name="connsiteY32" fmla="*/ 632460 h 1057275"/>
              <a:gd name="connsiteX33" fmla="*/ 0 w 4152900"/>
              <a:gd name="connsiteY33" fmla="*/ 638175 h 1057275"/>
              <a:gd name="connsiteX34" fmla="*/ 6668 w 4152900"/>
              <a:gd name="connsiteY34" fmla="*/ 648653 h 1057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152900" h="1057275">
                <a:moveTo>
                  <a:pt x="6668" y="648653"/>
                </a:moveTo>
                <a:cubicBezTo>
                  <a:pt x="20955" y="660082"/>
                  <a:pt x="42863" y="630555"/>
                  <a:pt x="58103" y="617220"/>
                </a:cubicBezTo>
                <a:cubicBezTo>
                  <a:pt x="124778" y="559117"/>
                  <a:pt x="171450" y="483870"/>
                  <a:pt x="206693" y="402907"/>
                </a:cubicBezTo>
                <a:cubicBezTo>
                  <a:pt x="239078" y="331470"/>
                  <a:pt x="263843" y="258128"/>
                  <a:pt x="280035" y="181928"/>
                </a:cubicBezTo>
                <a:cubicBezTo>
                  <a:pt x="287655" y="147638"/>
                  <a:pt x="297180" y="115253"/>
                  <a:pt x="315278" y="85725"/>
                </a:cubicBezTo>
                <a:cubicBezTo>
                  <a:pt x="319088" y="79057"/>
                  <a:pt x="322898" y="71438"/>
                  <a:pt x="331470" y="71438"/>
                </a:cubicBezTo>
                <a:cubicBezTo>
                  <a:pt x="342900" y="71438"/>
                  <a:pt x="345758" y="80963"/>
                  <a:pt x="347663" y="90488"/>
                </a:cubicBezTo>
                <a:cubicBezTo>
                  <a:pt x="353378" y="113347"/>
                  <a:pt x="358140" y="135255"/>
                  <a:pt x="361950" y="159067"/>
                </a:cubicBezTo>
                <a:cubicBezTo>
                  <a:pt x="401003" y="443865"/>
                  <a:pt x="470535" y="719138"/>
                  <a:pt x="574358" y="987742"/>
                </a:cubicBezTo>
                <a:cubicBezTo>
                  <a:pt x="582930" y="1010603"/>
                  <a:pt x="591503" y="1033463"/>
                  <a:pt x="599123" y="1056323"/>
                </a:cubicBezTo>
                <a:lnTo>
                  <a:pt x="1283970" y="1056323"/>
                </a:lnTo>
                <a:cubicBezTo>
                  <a:pt x="1309688" y="991553"/>
                  <a:pt x="1347788" y="932497"/>
                  <a:pt x="1400175" y="882015"/>
                </a:cubicBezTo>
                <a:cubicBezTo>
                  <a:pt x="1437323" y="845820"/>
                  <a:pt x="1471613" y="806767"/>
                  <a:pt x="1508760" y="768667"/>
                </a:cubicBezTo>
                <a:cubicBezTo>
                  <a:pt x="1558290" y="717232"/>
                  <a:pt x="1624013" y="710565"/>
                  <a:pt x="1689735" y="706755"/>
                </a:cubicBezTo>
                <a:cubicBezTo>
                  <a:pt x="1783080" y="701992"/>
                  <a:pt x="1875473" y="708660"/>
                  <a:pt x="1968818" y="701040"/>
                </a:cubicBezTo>
                <a:cubicBezTo>
                  <a:pt x="2179320" y="683895"/>
                  <a:pt x="2371725" y="620078"/>
                  <a:pt x="2546985" y="502920"/>
                </a:cubicBezTo>
                <a:cubicBezTo>
                  <a:pt x="2574608" y="484822"/>
                  <a:pt x="2583180" y="489585"/>
                  <a:pt x="2591753" y="518160"/>
                </a:cubicBezTo>
                <a:cubicBezTo>
                  <a:pt x="2598420" y="540067"/>
                  <a:pt x="2607945" y="561975"/>
                  <a:pt x="2619375" y="582930"/>
                </a:cubicBezTo>
                <a:cubicBezTo>
                  <a:pt x="2684145" y="702945"/>
                  <a:pt x="2704148" y="831532"/>
                  <a:pt x="2704148" y="965835"/>
                </a:cubicBezTo>
                <a:cubicBezTo>
                  <a:pt x="2704148" y="996315"/>
                  <a:pt x="2704148" y="1026795"/>
                  <a:pt x="2703195" y="1057275"/>
                </a:cubicBezTo>
                <a:lnTo>
                  <a:pt x="3198495" y="1057275"/>
                </a:lnTo>
                <a:cubicBezTo>
                  <a:pt x="3228023" y="922020"/>
                  <a:pt x="3252788" y="785813"/>
                  <a:pt x="3264218" y="647700"/>
                </a:cubicBezTo>
                <a:cubicBezTo>
                  <a:pt x="3265170" y="634365"/>
                  <a:pt x="3268980" y="622935"/>
                  <a:pt x="3283268" y="620078"/>
                </a:cubicBezTo>
                <a:cubicBezTo>
                  <a:pt x="3299460" y="617220"/>
                  <a:pt x="3315653" y="616267"/>
                  <a:pt x="3325178" y="632460"/>
                </a:cubicBezTo>
                <a:cubicBezTo>
                  <a:pt x="3336608" y="650557"/>
                  <a:pt x="3348038" y="667703"/>
                  <a:pt x="3356610" y="686753"/>
                </a:cubicBezTo>
                <a:cubicBezTo>
                  <a:pt x="3382328" y="747713"/>
                  <a:pt x="3418523" y="802005"/>
                  <a:pt x="3460433" y="852488"/>
                </a:cubicBezTo>
                <a:cubicBezTo>
                  <a:pt x="3513773" y="918210"/>
                  <a:pt x="3564255" y="986790"/>
                  <a:pt x="3610928" y="1057275"/>
                </a:cubicBezTo>
                <a:lnTo>
                  <a:pt x="4154805" y="1057275"/>
                </a:lnTo>
                <a:cubicBezTo>
                  <a:pt x="4102418" y="828675"/>
                  <a:pt x="4059555" y="597217"/>
                  <a:pt x="4009073" y="368617"/>
                </a:cubicBezTo>
                <a:cubicBezTo>
                  <a:pt x="3982403" y="245745"/>
                  <a:pt x="3948113" y="124778"/>
                  <a:pt x="3931920" y="0"/>
                </a:cubicBezTo>
                <a:lnTo>
                  <a:pt x="244793" y="0"/>
                </a:lnTo>
                <a:cubicBezTo>
                  <a:pt x="207645" y="205740"/>
                  <a:pt x="131445" y="402907"/>
                  <a:pt x="23813" y="591503"/>
                </a:cubicBezTo>
                <a:cubicBezTo>
                  <a:pt x="16193" y="603885"/>
                  <a:pt x="1905" y="619125"/>
                  <a:pt x="0" y="632460"/>
                </a:cubicBezTo>
                <a:lnTo>
                  <a:pt x="0" y="638175"/>
                </a:lnTo>
                <a:cubicBezTo>
                  <a:pt x="953" y="641985"/>
                  <a:pt x="2858" y="645795"/>
                  <a:pt x="6668" y="648653"/>
                </a:cubicBezTo>
                <a:close/>
              </a:path>
            </a:pathLst>
          </a:custGeom>
          <a:solidFill>
            <a:schemeClr val="accent3"/>
          </a:solidFill>
          <a:ln w="9525" cap="flat">
            <a:noFill/>
            <a:prstDash val="solid"/>
            <a:miter/>
          </a:ln>
        </p:spPr>
        <p:txBody>
          <a:bodyPr rtlCol="0" anchor="ctr"/>
          <a:lstStyle/>
          <a:p>
            <a:endParaRPr lang="en-US"/>
          </a:p>
        </p:txBody>
      </p:sp>
      <p:sp>
        <p:nvSpPr>
          <p:cNvPr id="51" name="Freeform: Shape 50">
            <a:extLst>
              <a:ext uri="{FF2B5EF4-FFF2-40B4-BE49-F238E27FC236}">
                <a16:creationId xmlns="" xmlns:a16="http://schemas.microsoft.com/office/drawing/2014/main" id="{3CA7F024-454B-4430-9702-6AADE56B84BE}"/>
              </a:ext>
            </a:extLst>
          </p:cNvPr>
          <p:cNvSpPr/>
          <p:nvPr/>
        </p:nvSpPr>
        <p:spPr>
          <a:xfrm>
            <a:off x="4234240" y="1134080"/>
            <a:ext cx="5762625" cy="1743075"/>
          </a:xfrm>
          <a:custGeom>
            <a:avLst/>
            <a:gdLst>
              <a:gd name="connsiteX0" fmla="*/ 5513070 w 5762625"/>
              <a:gd name="connsiteY0" fmla="*/ 1731657 h 1743075"/>
              <a:gd name="connsiteX1" fmla="*/ 5724525 w 5762625"/>
              <a:gd name="connsiteY1" fmla="*/ 1415427 h 1743075"/>
              <a:gd name="connsiteX2" fmla="*/ 5714048 w 5762625"/>
              <a:gd name="connsiteY2" fmla="*/ 978230 h 1743075"/>
              <a:gd name="connsiteX3" fmla="*/ 5607368 w 5762625"/>
              <a:gd name="connsiteY3" fmla="*/ 775347 h 1743075"/>
              <a:gd name="connsiteX4" fmla="*/ 5571173 w 5762625"/>
              <a:gd name="connsiteY4" fmla="*/ 656285 h 1743075"/>
              <a:gd name="connsiteX5" fmla="*/ 5570220 w 5762625"/>
              <a:gd name="connsiteY5" fmla="*/ 640092 h 1743075"/>
              <a:gd name="connsiteX6" fmla="*/ 5384483 w 5762625"/>
              <a:gd name="connsiteY6" fmla="*/ 107645 h 1743075"/>
              <a:gd name="connsiteX7" fmla="*/ 5161598 w 5762625"/>
              <a:gd name="connsiteY7" fmla="*/ 965 h 1743075"/>
              <a:gd name="connsiteX8" fmla="*/ 5103495 w 5762625"/>
              <a:gd name="connsiteY8" fmla="*/ 99072 h 1743075"/>
              <a:gd name="connsiteX9" fmla="*/ 5159693 w 5762625"/>
              <a:gd name="connsiteY9" fmla="*/ 179082 h 1743075"/>
              <a:gd name="connsiteX10" fmla="*/ 5288280 w 5762625"/>
              <a:gd name="connsiteY10" fmla="*/ 487692 h 1743075"/>
              <a:gd name="connsiteX11" fmla="*/ 5365433 w 5762625"/>
              <a:gd name="connsiteY11" fmla="*/ 1005852 h 1743075"/>
              <a:gd name="connsiteX12" fmla="*/ 5373053 w 5762625"/>
              <a:gd name="connsiteY12" fmla="*/ 1027760 h 1743075"/>
              <a:gd name="connsiteX13" fmla="*/ 5343525 w 5762625"/>
              <a:gd name="connsiteY13" fmla="*/ 1240167 h 1743075"/>
              <a:gd name="connsiteX14" fmla="*/ 5093970 w 5762625"/>
              <a:gd name="connsiteY14" fmla="*/ 1311605 h 1743075"/>
              <a:gd name="connsiteX15" fmla="*/ 4958715 w 5762625"/>
              <a:gd name="connsiteY15" fmla="*/ 1229690 h 1743075"/>
              <a:gd name="connsiteX16" fmla="*/ 4588193 w 5762625"/>
              <a:gd name="connsiteY16" fmla="*/ 867740 h 1743075"/>
              <a:gd name="connsiteX17" fmla="*/ 4558665 w 5762625"/>
              <a:gd name="connsiteY17" fmla="*/ 823925 h 1743075"/>
              <a:gd name="connsiteX18" fmla="*/ 4413885 w 5762625"/>
              <a:gd name="connsiteY18" fmla="*/ 633425 h 1743075"/>
              <a:gd name="connsiteX19" fmla="*/ 4019550 w 5762625"/>
              <a:gd name="connsiteY19" fmla="*/ 540080 h 1743075"/>
              <a:gd name="connsiteX20" fmla="*/ 3741420 w 5762625"/>
              <a:gd name="connsiteY20" fmla="*/ 601040 h 1743075"/>
              <a:gd name="connsiteX21" fmla="*/ 3560445 w 5762625"/>
              <a:gd name="connsiteY21" fmla="*/ 615327 h 1743075"/>
              <a:gd name="connsiteX22" fmla="*/ 2866073 w 5762625"/>
              <a:gd name="connsiteY22" fmla="*/ 592467 h 1743075"/>
              <a:gd name="connsiteX23" fmla="*/ 2697480 w 5762625"/>
              <a:gd name="connsiteY23" fmla="*/ 609612 h 1743075"/>
              <a:gd name="connsiteX24" fmla="*/ 2586038 w 5762625"/>
              <a:gd name="connsiteY24" fmla="*/ 699147 h 1743075"/>
              <a:gd name="connsiteX25" fmla="*/ 2509838 w 5762625"/>
              <a:gd name="connsiteY25" fmla="*/ 750582 h 1743075"/>
              <a:gd name="connsiteX26" fmla="*/ 2319338 w 5762625"/>
              <a:gd name="connsiteY26" fmla="*/ 782015 h 1743075"/>
              <a:gd name="connsiteX27" fmla="*/ 1937385 w 5762625"/>
              <a:gd name="connsiteY27" fmla="*/ 827735 h 1743075"/>
              <a:gd name="connsiteX28" fmla="*/ 1654493 w 5762625"/>
              <a:gd name="connsiteY28" fmla="*/ 780110 h 1743075"/>
              <a:gd name="connsiteX29" fmla="*/ 1360170 w 5762625"/>
              <a:gd name="connsiteY29" fmla="*/ 703910 h 1743075"/>
              <a:gd name="connsiteX30" fmla="*/ 894398 w 5762625"/>
              <a:gd name="connsiteY30" fmla="*/ 783920 h 1743075"/>
              <a:gd name="connsiteX31" fmla="*/ 288608 w 5762625"/>
              <a:gd name="connsiteY31" fmla="*/ 1232547 h 1743075"/>
              <a:gd name="connsiteX32" fmla="*/ 0 w 5762625"/>
              <a:gd name="connsiteY32" fmla="*/ 1747850 h 1743075"/>
              <a:gd name="connsiteX33" fmla="*/ 5497830 w 5762625"/>
              <a:gd name="connsiteY33" fmla="*/ 1747850 h 1743075"/>
              <a:gd name="connsiteX34" fmla="*/ 5513070 w 5762625"/>
              <a:gd name="connsiteY34" fmla="*/ 1731657 h 174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762625" h="1743075">
                <a:moveTo>
                  <a:pt x="5513070" y="1731657"/>
                </a:moveTo>
                <a:cubicBezTo>
                  <a:pt x="5597843" y="1635455"/>
                  <a:pt x="5674995" y="1534490"/>
                  <a:pt x="5724525" y="1415427"/>
                </a:cubicBezTo>
                <a:cubicBezTo>
                  <a:pt x="5785485" y="1267790"/>
                  <a:pt x="5785485" y="1122057"/>
                  <a:pt x="5714048" y="978230"/>
                </a:cubicBezTo>
                <a:cubicBezTo>
                  <a:pt x="5679758" y="909650"/>
                  <a:pt x="5645468" y="841070"/>
                  <a:pt x="5607368" y="775347"/>
                </a:cubicBezTo>
                <a:cubicBezTo>
                  <a:pt x="5586413" y="738200"/>
                  <a:pt x="5569268" y="700100"/>
                  <a:pt x="5571173" y="656285"/>
                </a:cubicBezTo>
                <a:cubicBezTo>
                  <a:pt x="5571173" y="650570"/>
                  <a:pt x="5571173" y="644855"/>
                  <a:pt x="5570220" y="640092"/>
                </a:cubicBezTo>
                <a:cubicBezTo>
                  <a:pt x="5524500" y="457212"/>
                  <a:pt x="5491163" y="269570"/>
                  <a:pt x="5384483" y="107645"/>
                </a:cubicBezTo>
                <a:cubicBezTo>
                  <a:pt x="5350193" y="54305"/>
                  <a:pt x="5223510" y="-8560"/>
                  <a:pt x="5161598" y="965"/>
                </a:cubicBezTo>
                <a:cubicBezTo>
                  <a:pt x="5117783" y="7632"/>
                  <a:pt x="5092065" y="51447"/>
                  <a:pt x="5103495" y="99072"/>
                </a:cubicBezTo>
                <a:cubicBezTo>
                  <a:pt x="5111115" y="133362"/>
                  <a:pt x="5133023" y="159080"/>
                  <a:pt x="5159693" y="179082"/>
                </a:cubicBezTo>
                <a:cubicBezTo>
                  <a:pt x="5261610" y="257187"/>
                  <a:pt x="5292090" y="365772"/>
                  <a:pt x="5288280" y="487692"/>
                </a:cubicBezTo>
                <a:cubicBezTo>
                  <a:pt x="5283518" y="664857"/>
                  <a:pt x="5290185" y="840117"/>
                  <a:pt x="5365433" y="1005852"/>
                </a:cubicBezTo>
                <a:cubicBezTo>
                  <a:pt x="5368290" y="1013472"/>
                  <a:pt x="5371148" y="1020140"/>
                  <a:pt x="5373053" y="1027760"/>
                </a:cubicBezTo>
                <a:cubicBezTo>
                  <a:pt x="5398770" y="1103960"/>
                  <a:pt x="5409248" y="1174445"/>
                  <a:pt x="5343525" y="1240167"/>
                </a:cubicBezTo>
                <a:cubicBezTo>
                  <a:pt x="5272088" y="1312557"/>
                  <a:pt x="5193030" y="1341132"/>
                  <a:pt x="5093970" y="1311605"/>
                </a:cubicBezTo>
                <a:cubicBezTo>
                  <a:pt x="5042535" y="1295412"/>
                  <a:pt x="4996815" y="1266837"/>
                  <a:pt x="4958715" y="1229690"/>
                </a:cubicBezTo>
                <a:cubicBezTo>
                  <a:pt x="4833938" y="1109675"/>
                  <a:pt x="4711065" y="988707"/>
                  <a:pt x="4588193" y="867740"/>
                </a:cubicBezTo>
                <a:cubicBezTo>
                  <a:pt x="4575810" y="855357"/>
                  <a:pt x="4564380" y="841070"/>
                  <a:pt x="4558665" y="823925"/>
                </a:cubicBezTo>
                <a:cubicBezTo>
                  <a:pt x="4531995" y="743915"/>
                  <a:pt x="4471988" y="689622"/>
                  <a:pt x="4413885" y="633425"/>
                </a:cubicBezTo>
                <a:cubicBezTo>
                  <a:pt x="4300538" y="522935"/>
                  <a:pt x="4164330" y="517220"/>
                  <a:pt x="4019550" y="540080"/>
                </a:cubicBezTo>
                <a:cubicBezTo>
                  <a:pt x="3925253" y="554367"/>
                  <a:pt x="3830955" y="569607"/>
                  <a:pt x="3741420" y="601040"/>
                </a:cubicBezTo>
                <a:cubicBezTo>
                  <a:pt x="3682365" y="621042"/>
                  <a:pt x="3621405" y="617232"/>
                  <a:pt x="3560445" y="615327"/>
                </a:cubicBezTo>
                <a:cubicBezTo>
                  <a:pt x="3328988" y="603897"/>
                  <a:pt x="3098483" y="581990"/>
                  <a:pt x="2866073" y="592467"/>
                </a:cubicBezTo>
                <a:cubicBezTo>
                  <a:pt x="2809875" y="595325"/>
                  <a:pt x="2752725" y="598182"/>
                  <a:pt x="2697480" y="609612"/>
                </a:cubicBezTo>
                <a:cubicBezTo>
                  <a:pt x="2646045" y="621042"/>
                  <a:pt x="2605088" y="645807"/>
                  <a:pt x="2586038" y="699147"/>
                </a:cubicBezTo>
                <a:cubicBezTo>
                  <a:pt x="2573655" y="735342"/>
                  <a:pt x="2542223" y="744867"/>
                  <a:pt x="2509838" y="750582"/>
                </a:cubicBezTo>
                <a:cubicBezTo>
                  <a:pt x="2446973" y="762965"/>
                  <a:pt x="2383155" y="771537"/>
                  <a:pt x="2319338" y="782015"/>
                </a:cubicBezTo>
                <a:cubicBezTo>
                  <a:pt x="2192655" y="803922"/>
                  <a:pt x="2065973" y="824877"/>
                  <a:pt x="1937385" y="827735"/>
                </a:cubicBezTo>
                <a:cubicBezTo>
                  <a:pt x="1839278" y="829640"/>
                  <a:pt x="1744980" y="818210"/>
                  <a:pt x="1654493" y="780110"/>
                </a:cubicBezTo>
                <a:cubicBezTo>
                  <a:pt x="1560195" y="741057"/>
                  <a:pt x="1462088" y="713435"/>
                  <a:pt x="1360170" y="703910"/>
                </a:cubicBezTo>
                <a:cubicBezTo>
                  <a:pt x="1197293" y="689622"/>
                  <a:pt x="1042035" y="717245"/>
                  <a:pt x="894398" y="783920"/>
                </a:cubicBezTo>
                <a:cubicBezTo>
                  <a:pt x="661035" y="890600"/>
                  <a:pt x="446722" y="1024902"/>
                  <a:pt x="288608" y="1232547"/>
                </a:cubicBezTo>
                <a:cubicBezTo>
                  <a:pt x="167640" y="1389710"/>
                  <a:pt x="78105" y="1565922"/>
                  <a:pt x="0" y="1747850"/>
                </a:cubicBezTo>
                <a:lnTo>
                  <a:pt x="5497830" y="1747850"/>
                </a:lnTo>
                <a:cubicBezTo>
                  <a:pt x="5502593" y="1743087"/>
                  <a:pt x="5508308" y="1737372"/>
                  <a:pt x="5513070" y="1731657"/>
                </a:cubicBezTo>
                <a:close/>
              </a:path>
            </a:pathLst>
          </a:custGeom>
          <a:solidFill>
            <a:schemeClr val="accent1"/>
          </a:solidFill>
          <a:ln w="9525" cap="flat">
            <a:noFill/>
            <a:prstDash val="solid"/>
            <a:miter/>
          </a:ln>
        </p:spPr>
        <p:txBody>
          <a:bodyPr rtlCol="0" anchor="ctr"/>
          <a:lstStyle/>
          <a:p>
            <a:endParaRPr lang="en-US"/>
          </a:p>
        </p:txBody>
      </p:sp>
      <p:sp>
        <p:nvSpPr>
          <p:cNvPr id="52" name="Freeform: Shape 51">
            <a:extLst>
              <a:ext uri="{FF2B5EF4-FFF2-40B4-BE49-F238E27FC236}">
                <a16:creationId xmlns="" xmlns:a16="http://schemas.microsoft.com/office/drawing/2014/main" id="{9EB73A7E-4A05-4C93-9A13-195FA3FB1103}"/>
              </a:ext>
            </a:extLst>
          </p:cNvPr>
          <p:cNvSpPr/>
          <p:nvPr/>
        </p:nvSpPr>
        <p:spPr>
          <a:xfrm>
            <a:off x="6394000" y="4988640"/>
            <a:ext cx="676275" cy="1209675"/>
          </a:xfrm>
          <a:custGeom>
            <a:avLst/>
            <a:gdLst>
              <a:gd name="connsiteX0" fmla="*/ 647257 w 676275"/>
              <a:gd name="connsiteY0" fmla="*/ 1192530 h 1209675"/>
              <a:gd name="connsiteX1" fmla="*/ 679642 w 676275"/>
              <a:gd name="connsiteY1" fmla="*/ 1157287 h 1209675"/>
              <a:gd name="connsiteX2" fmla="*/ 643447 w 676275"/>
              <a:gd name="connsiteY2" fmla="*/ 1059180 h 1209675"/>
              <a:gd name="connsiteX3" fmla="*/ 567247 w 676275"/>
              <a:gd name="connsiteY3" fmla="*/ 989647 h 1209675"/>
              <a:gd name="connsiteX4" fmla="*/ 529147 w 676275"/>
              <a:gd name="connsiteY4" fmla="*/ 772478 h 1209675"/>
              <a:gd name="connsiteX5" fmla="*/ 567247 w 676275"/>
              <a:gd name="connsiteY5" fmla="*/ 637222 h 1209675"/>
              <a:gd name="connsiteX6" fmla="*/ 569152 w 676275"/>
              <a:gd name="connsiteY6" fmla="*/ 621030 h 1209675"/>
              <a:gd name="connsiteX7" fmla="*/ 665355 w 676275"/>
              <a:gd name="connsiteY7" fmla="*/ 68580 h 1209675"/>
              <a:gd name="connsiteX8" fmla="*/ 680595 w 676275"/>
              <a:gd name="connsiteY8" fmla="*/ 0 h 1209675"/>
              <a:gd name="connsiteX9" fmla="*/ 185295 w 676275"/>
              <a:gd name="connsiteY9" fmla="*/ 0 h 1209675"/>
              <a:gd name="connsiteX10" fmla="*/ 165292 w 676275"/>
              <a:gd name="connsiteY10" fmla="*/ 453390 h 1209675"/>
              <a:gd name="connsiteX11" fmla="*/ 155767 w 676275"/>
              <a:gd name="connsiteY11" fmla="*/ 719138 h 1209675"/>
              <a:gd name="connsiteX12" fmla="*/ 129097 w 676275"/>
              <a:gd name="connsiteY12" fmla="*/ 886778 h 1209675"/>
              <a:gd name="connsiteX13" fmla="*/ 105285 w 676275"/>
              <a:gd name="connsiteY13" fmla="*/ 916305 h 1209675"/>
              <a:gd name="connsiteX14" fmla="*/ 510 w 676275"/>
              <a:gd name="connsiteY14" fmla="*/ 1100137 h 1209675"/>
              <a:gd name="connsiteX15" fmla="*/ 21465 w 676275"/>
              <a:gd name="connsiteY15" fmla="*/ 1143953 h 1209675"/>
              <a:gd name="connsiteX16" fmla="*/ 176722 w 676275"/>
              <a:gd name="connsiteY16" fmla="*/ 1219200 h 1209675"/>
              <a:gd name="connsiteX17" fmla="*/ 532005 w 676275"/>
              <a:gd name="connsiteY17" fmla="*/ 1219200 h 1209675"/>
              <a:gd name="connsiteX18" fmla="*/ 598680 w 676275"/>
              <a:gd name="connsiteY18" fmla="*/ 1201103 h 1209675"/>
              <a:gd name="connsiteX19" fmla="*/ 647257 w 676275"/>
              <a:gd name="connsiteY19" fmla="*/ 1192530 h 1209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76275" h="1209675">
                <a:moveTo>
                  <a:pt x="647257" y="1192530"/>
                </a:moveTo>
                <a:cubicBezTo>
                  <a:pt x="671070" y="1193483"/>
                  <a:pt x="681547" y="1180148"/>
                  <a:pt x="679642" y="1157287"/>
                </a:cubicBezTo>
                <a:cubicBezTo>
                  <a:pt x="677737" y="1121092"/>
                  <a:pt x="668212" y="1087755"/>
                  <a:pt x="643447" y="1059180"/>
                </a:cubicBezTo>
                <a:cubicBezTo>
                  <a:pt x="620587" y="1033462"/>
                  <a:pt x="593917" y="1011555"/>
                  <a:pt x="567247" y="989647"/>
                </a:cubicBezTo>
                <a:cubicBezTo>
                  <a:pt x="495810" y="927735"/>
                  <a:pt x="482475" y="854392"/>
                  <a:pt x="529147" y="772478"/>
                </a:cubicBezTo>
                <a:cubicBezTo>
                  <a:pt x="552960" y="729615"/>
                  <a:pt x="570105" y="686753"/>
                  <a:pt x="567247" y="637222"/>
                </a:cubicBezTo>
                <a:cubicBezTo>
                  <a:pt x="567247" y="631507"/>
                  <a:pt x="567247" y="625792"/>
                  <a:pt x="569152" y="621030"/>
                </a:cubicBezTo>
                <a:cubicBezTo>
                  <a:pt x="625350" y="441007"/>
                  <a:pt x="624397" y="251460"/>
                  <a:pt x="665355" y="68580"/>
                </a:cubicBezTo>
                <a:cubicBezTo>
                  <a:pt x="670117" y="45720"/>
                  <a:pt x="675832" y="22860"/>
                  <a:pt x="680595" y="0"/>
                </a:cubicBezTo>
                <a:lnTo>
                  <a:pt x="185295" y="0"/>
                </a:lnTo>
                <a:cubicBezTo>
                  <a:pt x="182437" y="151447"/>
                  <a:pt x="171960" y="301942"/>
                  <a:pt x="165292" y="453390"/>
                </a:cubicBezTo>
                <a:cubicBezTo>
                  <a:pt x="161482" y="541972"/>
                  <a:pt x="159577" y="630555"/>
                  <a:pt x="155767" y="719138"/>
                </a:cubicBezTo>
                <a:cubicBezTo>
                  <a:pt x="152910" y="775335"/>
                  <a:pt x="138622" y="830580"/>
                  <a:pt x="129097" y="886778"/>
                </a:cubicBezTo>
                <a:cubicBezTo>
                  <a:pt x="126240" y="901065"/>
                  <a:pt x="119572" y="909638"/>
                  <a:pt x="105285" y="916305"/>
                </a:cubicBezTo>
                <a:cubicBezTo>
                  <a:pt x="53850" y="939165"/>
                  <a:pt x="-6158" y="1044892"/>
                  <a:pt x="510" y="1100137"/>
                </a:cubicBezTo>
                <a:cubicBezTo>
                  <a:pt x="2415" y="1117283"/>
                  <a:pt x="10035" y="1132523"/>
                  <a:pt x="21465" y="1143953"/>
                </a:cubicBezTo>
                <a:cubicBezTo>
                  <a:pt x="64327" y="1188720"/>
                  <a:pt x="114810" y="1216342"/>
                  <a:pt x="176722" y="1219200"/>
                </a:cubicBezTo>
                <a:lnTo>
                  <a:pt x="532005" y="1219200"/>
                </a:lnTo>
                <a:cubicBezTo>
                  <a:pt x="554865" y="1217295"/>
                  <a:pt x="577725" y="1211580"/>
                  <a:pt x="598680" y="1201103"/>
                </a:cubicBezTo>
                <a:cubicBezTo>
                  <a:pt x="613920" y="1192530"/>
                  <a:pt x="631065" y="1192530"/>
                  <a:pt x="647257" y="1192530"/>
                </a:cubicBezTo>
                <a:close/>
              </a:path>
            </a:pathLst>
          </a:custGeom>
          <a:solidFill>
            <a:schemeClr val="accent4"/>
          </a:solidFill>
          <a:ln w="9525" cap="flat">
            <a:noFill/>
            <a:prstDash val="solid"/>
            <a:miter/>
          </a:ln>
        </p:spPr>
        <p:txBody>
          <a:bodyPr rtlCol="0" anchor="ctr"/>
          <a:lstStyle/>
          <a:p>
            <a:endParaRPr lang="en-US"/>
          </a:p>
        </p:txBody>
      </p:sp>
      <p:sp>
        <p:nvSpPr>
          <p:cNvPr id="53" name="Freeform: Shape 52">
            <a:extLst>
              <a:ext uri="{FF2B5EF4-FFF2-40B4-BE49-F238E27FC236}">
                <a16:creationId xmlns="" xmlns:a16="http://schemas.microsoft.com/office/drawing/2014/main" id="{DF2C1D44-75A7-4AAB-A73D-332C85C95780}"/>
              </a:ext>
            </a:extLst>
          </p:cNvPr>
          <p:cNvSpPr/>
          <p:nvPr/>
        </p:nvSpPr>
        <p:spPr>
          <a:xfrm>
            <a:off x="4118035" y="2873138"/>
            <a:ext cx="5610225" cy="1057275"/>
          </a:xfrm>
          <a:custGeom>
            <a:avLst/>
            <a:gdLst>
              <a:gd name="connsiteX0" fmla="*/ 3676650 w 5610225"/>
              <a:gd name="connsiteY0" fmla="*/ 693420 h 1057275"/>
              <a:gd name="connsiteX1" fmla="*/ 3679508 w 5610225"/>
              <a:gd name="connsiteY1" fmla="*/ 537210 h 1057275"/>
              <a:gd name="connsiteX2" fmla="*/ 3707130 w 5610225"/>
              <a:gd name="connsiteY2" fmla="*/ 521017 h 1057275"/>
              <a:gd name="connsiteX3" fmla="*/ 3951923 w 5610225"/>
              <a:gd name="connsiteY3" fmla="*/ 623888 h 1057275"/>
              <a:gd name="connsiteX4" fmla="*/ 4186238 w 5610225"/>
              <a:gd name="connsiteY4" fmla="*/ 641033 h 1057275"/>
              <a:gd name="connsiteX5" fmla="*/ 4285298 w 5610225"/>
              <a:gd name="connsiteY5" fmla="*/ 541020 h 1057275"/>
              <a:gd name="connsiteX6" fmla="*/ 4287203 w 5610225"/>
              <a:gd name="connsiteY6" fmla="*/ 361950 h 1057275"/>
              <a:gd name="connsiteX7" fmla="*/ 4330065 w 5610225"/>
              <a:gd name="connsiteY7" fmla="*/ 312420 h 1057275"/>
              <a:gd name="connsiteX8" fmla="*/ 4591050 w 5610225"/>
              <a:gd name="connsiteY8" fmla="*/ 200978 h 1057275"/>
              <a:gd name="connsiteX9" fmla="*/ 4659630 w 5610225"/>
              <a:gd name="connsiteY9" fmla="*/ 208597 h 1057275"/>
              <a:gd name="connsiteX10" fmla="*/ 4672013 w 5610225"/>
              <a:gd name="connsiteY10" fmla="*/ 228600 h 1057275"/>
              <a:gd name="connsiteX11" fmla="*/ 4927283 w 5610225"/>
              <a:gd name="connsiteY11" fmla="*/ 368617 h 1057275"/>
              <a:gd name="connsiteX12" fmla="*/ 5003483 w 5610225"/>
              <a:gd name="connsiteY12" fmla="*/ 398145 h 1057275"/>
              <a:gd name="connsiteX13" fmla="*/ 5200650 w 5610225"/>
              <a:gd name="connsiteY13" fmla="*/ 657225 h 1057275"/>
              <a:gd name="connsiteX14" fmla="*/ 5283518 w 5610225"/>
              <a:gd name="connsiteY14" fmla="*/ 761047 h 1057275"/>
              <a:gd name="connsiteX15" fmla="*/ 5305425 w 5610225"/>
              <a:gd name="connsiteY15" fmla="*/ 781050 h 1057275"/>
              <a:gd name="connsiteX16" fmla="*/ 5348288 w 5610225"/>
              <a:gd name="connsiteY16" fmla="*/ 771525 h 1057275"/>
              <a:gd name="connsiteX17" fmla="*/ 5342573 w 5610225"/>
              <a:gd name="connsiteY17" fmla="*/ 743903 h 1057275"/>
              <a:gd name="connsiteX18" fmla="*/ 5166360 w 5610225"/>
              <a:gd name="connsiteY18" fmla="*/ 465772 h 1057275"/>
              <a:gd name="connsiteX19" fmla="*/ 5102543 w 5610225"/>
              <a:gd name="connsiteY19" fmla="*/ 376238 h 1057275"/>
              <a:gd name="connsiteX20" fmla="*/ 5074920 w 5610225"/>
              <a:gd name="connsiteY20" fmla="*/ 327660 h 1057275"/>
              <a:gd name="connsiteX21" fmla="*/ 5091113 w 5610225"/>
              <a:gd name="connsiteY21" fmla="*/ 312420 h 1057275"/>
              <a:gd name="connsiteX22" fmla="*/ 5143500 w 5610225"/>
              <a:gd name="connsiteY22" fmla="*/ 333375 h 1057275"/>
              <a:gd name="connsiteX23" fmla="*/ 5334953 w 5610225"/>
              <a:gd name="connsiteY23" fmla="*/ 385763 h 1057275"/>
              <a:gd name="connsiteX24" fmla="*/ 5455920 w 5610225"/>
              <a:gd name="connsiteY24" fmla="*/ 344805 h 1057275"/>
              <a:gd name="connsiteX25" fmla="*/ 5335905 w 5610225"/>
              <a:gd name="connsiteY25" fmla="*/ 318135 h 1057275"/>
              <a:gd name="connsiteX26" fmla="*/ 5175885 w 5610225"/>
              <a:gd name="connsiteY26" fmla="*/ 242888 h 1057275"/>
              <a:gd name="connsiteX27" fmla="*/ 5159693 w 5610225"/>
              <a:gd name="connsiteY27" fmla="*/ 213360 h 1057275"/>
              <a:gd name="connsiteX28" fmla="*/ 5188268 w 5610225"/>
              <a:gd name="connsiteY28" fmla="*/ 200978 h 1057275"/>
              <a:gd name="connsiteX29" fmla="*/ 5400675 w 5610225"/>
              <a:gd name="connsiteY29" fmla="*/ 122872 h 1057275"/>
              <a:gd name="connsiteX30" fmla="*/ 5496878 w 5610225"/>
              <a:gd name="connsiteY30" fmla="*/ 78105 h 1057275"/>
              <a:gd name="connsiteX31" fmla="*/ 5615940 w 5610225"/>
              <a:gd name="connsiteY31" fmla="*/ 0 h 1057275"/>
              <a:gd name="connsiteX32" fmla="*/ 115253 w 5610225"/>
              <a:gd name="connsiteY32" fmla="*/ 0 h 1057275"/>
              <a:gd name="connsiteX33" fmla="*/ 108585 w 5610225"/>
              <a:gd name="connsiteY33" fmla="*/ 15240 h 1057275"/>
              <a:gd name="connsiteX34" fmla="*/ 19050 w 5610225"/>
              <a:gd name="connsiteY34" fmla="*/ 626745 h 1057275"/>
              <a:gd name="connsiteX35" fmla="*/ 0 w 5610225"/>
              <a:gd name="connsiteY35" fmla="*/ 1057275 h 1057275"/>
              <a:gd name="connsiteX36" fmla="*/ 3689985 w 5610225"/>
              <a:gd name="connsiteY36" fmla="*/ 1057275 h 1057275"/>
              <a:gd name="connsiteX37" fmla="*/ 3685223 w 5610225"/>
              <a:gd name="connsiteY37" fmla="*/ 1015365 h 1057275"/>
              <a:gd name="connsiteX38" fmla="*/ 3676650 w 5610225"/>
              <a:gd name="connsiteY38" fmla="*/ 693420 h 1057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5610225" h="1057275">
                <a:moveTo>
                  <a:pt x="3676650" y="693420"/>
                </a:moveTo>
                <a:cubicBezTo>
                  <a:pt x="3677603" y="641985"/>
                  <a:pt x="3679508" y="588645"/>
                  <a:pt x="3679508" y="537210"/>
                </a:cubicBezTo>
                <a:cubicBezTo>
                  <a:pt x="3679508" y="513397"/>
                  <a:pt x="3687128" y="511492"/>
                  <a:pt x="3707130" y="521017"/>
                </a:cubicBezTo>
                <a:cubicBezTo>
                  <a:pt x="3786188" y="561022"/>
                  <a:pt x="3865245" y="601028"/>
                  <a:pt x="3951923" y="623888"/>
                </a:cubicBezTo>
                <a:cubicBezTo>
                  <a:pt x="4028123" y="643890"/>
                  <a:pt x="4107180" y="650558"/>
                  <a:pt x="4186238" y="641033"/>
                </a:cubicBezTo>
                <a:cubicBezTo>
                  <a:pt x="4257675" y="632460"/>
                  <a:pt x="4278630" y="611505"/>
                  <a:pt x="4285298" y="541020"/>
                </a:cubicBezTo>
                <a:cubicBezTo>
                  <a:pt x="4291013" y="481013"/>
                  <a:pt x="4294823" y="421958"/>
                  <a:pt x="4287203" y="361950"/>
                </a:cubicBezTo>
                <a:cubicBezTo>
                  <a:pt x="4282440" y="323850"/>
                  <a:pt x="4292918" y="312420"/>
                  <a:pt x="4330065" y="312420"/>
                </a:cubicBezTo>
                <a:cubicBezTo>
                  <a:pt x="4432935" y="311467"/>
                  <a:pt x="4520565" y="278130"/>
                  <a:pt x="4591050" y="200978"/>
                </a:cubicBezTo>
                <a:cubicBezTo>
                  <a:pt x="4616768" y="173355"/>
                  <a:pt x="4637723" y="178117"/>
                  <a:pt x="4659630" y="208597"/>
                </a:cubicBezTo>
                <a:cubicBezTo>
                  <a:pt x="4664393" y="214313"/>
                  <a:pt x="4668203" y="220980"/>
                  <a:pt x="4672013" y="228600"/>
                </a:cubicBezTo>
                <a:cubicBezTo>
                  <a:pt x="4719638" y="341947"/>
                  <a:pt x="4818698" y="366713"/>
                  <a:pt x="4927283" y="368617"/>
                </a:cubicBezTo>
                <a:cubicBezTo>
                  <a:pt x="4958715" y="369570"/>
                  <a:pt x="4981575" y="375285"/>
                  <a:pt x="5003483" y="398145"/>
                </a:cubicBezTo>
                <a:cubicBezTo>
                  <a:pt x="5079683" y="477203"/>
                  <a:pt x="5134928" y="571500"/>
                  <a:pt x="5200650" y="657225"/>
                </a:cubicBezTo>
                <a:cubicBezTo>
                  <a:pt x="5227320" y="692468"/>
                  <a:pt x="5254943" y="726757"/>
                  <a:pt x="5283518" y="761047"/>
                </a:cubicBezTo>
                <a:cubicBezTo>
                  <a:pt x="5289233" y="768668"/>
                  <a:pt x="5297805" y="775335"/>
                  <a:pt x="5305425" y="781050"/>
                </a:cubicBezTo>
                <a:cubicBezTo>
                  <a:pt x="5321618" y="790575"/>
                  <a:pt x="5335905" y="782003"/>
                  <a:pt x="5348288" y="771525"/>
                </a:cubicBezTo>
                <a:cubicBezTo>
                  <a:pt x="5361623" y="760095"/>
                  <a:pt x="5347335" y="750570"/>
                  <a:pt x="5342573" y="743903"/>
                </a:cubicBezTo>
                <a:cubicBezTo>
                  <a:pt x="5277803" y="654368"/>
                  <a:pt x="5220653" y="561975"/>
                  <a:pt x="5166360" y="465772"/>
                </a:cubicBezTo>
                <a:cubicBezTo>
                  <a:pt x="5148263" y="433388"/>
                  <a:pt x="5125403" y="404813"/>
                  <a:pt x="5102543" y="376238"/>
                </a:cubicBezTo>
                <a:cubicBezTo>
                  <a:pt x="5090160" y="361950"/>
                  <a:pt x="5079683" y="346710"/>
                  <a:pt x="5074920" y="327660"/>
                </a:cubicBezTo>
                <a:cubicBezTo>
                  <a:pt x="5071110" y="313372"/>
                  <a:pt x="5073968" y="304800"/>
                  <a:pt x="5091113" y="312420"/>
                </a:cubicBezTo>
                <a:cubicBezTo>
                  <a:pt x="5108258" y="320040"/>
                  <a:pt x="5125403" y="326708"/>
                  <a:pt x="5143500" y="333375"/>
                </a:cubicBezTo>
                <a:cubicBezTo>
                  <a:pt x="5205413" y="359092"/>
                  <a:pt x="5268278" y="381000"/>
                  <a:pt x="5334953" y="385763"/>
                </a:cubicBezTo>
                <a:cubicBezTo>
                  <a:pt x="5376863" y="386715"/>
                  <a:pt x="5419725" y="380047"/>
                  <a:pt x="5455920" y="344805"/>
                </a:cubicBezTo>
                <a:cubicBezTo>
                  <a:pt x="5415915" y="336233"/>
                  <a:pt x="5375910" y="327660"/>
                  <a:pt x="5335905" y="318135"/>
                </a:cubicBezTo>
                <a:cubicBezTo>
                  <a:pt x="5277803" y="303847"/>
                  <a:pt x="5220653" y="287655"/>
                  <a:pt x="5175885" y="242888"/>
                </a:cubicBezTo>
                <a:cubicBezTo>
                  <a:pt x="5167313" y="235267"/>
                  <a:pt x="5154930" y="226695"/>
                  <a:pt x="5159693" y="213360"/>
                </a:cubicBezTo>
                <a:cubicBezTo>
                  <a:pt x="5163503" y="200978"/>
                  <a:pt x="5177790" y="200978"/>
                  <a:pt x="5188268" y="200978"/>
                </a:cubicBezTo>
                <a:cubicBezTo>
                  <a:pt x="5266373" y="193358"/>
                  <a:pt x="5336858" y="169545"/>
                  <a:pt x="5400675" y="122872"/>
                </a:cubicBezTo>
                <a:cubicBezTo>
                  <a:pt x="5428298" y="101917"/>
                  <a:pt x="5463540" y="90488"/>
                  <a:pt x="5496878" y="78105"/>
                </a:cubicBezTo>
                <a:cubicBezTo>
                  <a:pt x="5542598" y="60008"/>
                  <a:pt x="5581650" y="34290"/>
                  <a:pt x="5615940" y="0"/>
                </a:cubicBezTo>
                <a:lnTo>
                  <a:pt x="115253" y="0"/>
                </a:lnTo>
                <a:cubicBezTo>
                  <a:pt x="113348" y="4763"/>
                  <a:pt x="111442" y="9525"/>
                  <a:pt x="108585" y="15240"/>
                </a:cubicBezTo>
                <a:cubicBezTo>
                  <a:pt x="25717" y="212408"/>
                  <a:pt x="953" y="415290"/>
                  <a:pt x="19050" y="626745"/>
                </a:cubicBezTo>
                <a:cubicBezTo>
                  <a:pt x="32385" y="774382"/>
                  <a:pt x="24765" y="918210"/>
                  <a:pt x="0" y="1057275"/>
                </a:cubicBezTo>
                <a:lnTo>
                  <a:pt x="3689985" y="1057275"/>
                </a:lnTo>
                <a:cubicBezTo>
                  <a:pt x="3688080" y="1042988"/>
                  <a:pt x="3686175" y="1029653"/>
                  <a:pt x="3685223" y="1015365"/>
                </a:cubicBezTo>
                <a:cubicBezTo>
                  <a:pt x="3673793" y="908685"/>
                  <a:pt x="3674745" y="801053"/>
                  <a:pt x="3676650" y="693420"/>
                </a:cubicBezTo>
                <a:close/>
              </a:path>
            </a:pathLst>
          </a:custGeom>
          <a:solidFill>
            <a:schemeClr val="accent2"/>
          </a:solidFill>
          <a:ln w="9525" cap="flat">
            <a:noFill/>
            <a:prstDash val="solid"/>
            <a:miter/>
          </a:ln>
        </p:spPr>
        <p:txBody>
          <a:bodyPr rtlCol="0" anchor="ctr"/>
          <a:lstStyle/>
          <a:p>
            <a:endParaRPr lang="en-US"/>
          </a:p>
        </p:txBody>
      </p:sp>
      <p:sp>
        <p:nvSpPr>
          <p:cNvPr id="54" name="Freeform: Shape 53">
            <a:extLst>
              <a:ext uri="{FF2B5EF4-FFF2-40B4-BE49-F238E27FC236}">
                <a16:creationId xmlns="" xmlns:a16="http://schemas.microsoft.com/office/drawing/2014/main" id="{8AC8048D-674F-442A-8949-6F22EB37A62C}"/>
              </a:ext>
            </a:extLst>
          </p:cNvPr>
          <p:cNvSpPr/>
          <p:nvPr/>
        </p:nvSpPr>
        <p:spPr>
          <a:xfrm>
            <a:off x="4234240" y="1134081"/>
            <a:ext cx="5769013" cy="1747850"/>
          </a:xfrm>
          <a:custGeom>
            <a:avLst/>
            <a:gdLst>
              <a:gd name="connsiteX0" fmla="*/ 5513070 w 5762625"/>
              <a:gd name="connsiteY0" fmla="*/ 1731657 h 1743075"/>
              <a:gd name="connsiteX1" fmla="*/ 5724525 w 5762625"/>
              <a:gd name="connsiteY1" fmla="*/ 1415427 h 1743075"/>
              <a:gd name="connsiteX2" fmla="*/ 5714048 w 5762625"/>
              <a:gd name="connsiteY2" fmla="*/ 978230 h 1743075"/>
              <a:gd name="connsiteX3" fmla="*/ 5607368 w 5762625"/>
              <a:gd name="connsiteY3" fmla="*/ 775347 h 1743075"/>
              <a:gd name="connsiteX4" fmla="*/ 5571173 w 5762625"/>
              <a:gd name="connsiteY4" fmla="*/ 656285 h 1743075"/>
              <a:gd name="connsiteX5" fmla="*/ 5570220 w 5762625"/>
              <a:gd name="connsiteY5" fmla="*/ 640092 h 1743075"/>
              <a:gd name="connsiteX6" fmla="*/ 5384483 w 5762625"/>
              <a:gd name="connsiteY6" fmla="*/ 107645 h 1743075"/>
              <a:gd name="connsiteX7" fmla="*/ 5161598 w 5762625"/>
              <a:gd name="connsiteY7" fmla="*/ 965 h 1743075"/>
              <a:gd name="connsiteX8" fmla="*/ 5103495 w 5762625"/>
              <a:gd name="connsiteY8" fmla="*/ 99072 h 1743075"/>
              <a:gd name="connsiteX9" fmla="*/ 5159693 w 5762625"/>
              <a:gd name="connsiteY9" fmla="*/ 179082 h 1743075"/>
              <a:gd name="connsiteX10" fmla="*/ 5288280 w 5762625"/>
              <a:gd name="connsiteY10" fmla="*/ 487692 h 1743075"/>
              <a:gd name="connsiteX11" fmla="*/ 5365433 w 5762625"/>
              <a:gd name="connsiteY11" fmla="*/ 1005852 h 1743075"/>
              <a:gd name="connsiteX12" fmla="*/ 5373053 w 5762625"/>
              <a:gd name="connsiteY12" fmla="*/ 1027760 h 1743075"/>
              <a:gd name="connsiteX13" fmla="*/ 5343525 w 5762625"/>
              <a:gd name="connsiteY13" fmla="*/ 1240167 h 1743075"/>
              <a:gd name="connsiteX14" fmla="*/ 5093970 w 5762625"/>
              <a:gd name="connsiteY14" fmla="*/ 1311605 h 1743075"/>
              <a:gd name="connsiteX15" fmla="*/ 4958715 w 5762625"/>
              <a:gd name="connsiteY15" fmla="*/ 1229690 h 1743075"/>
              <a:gd name="connsiteX16" fmla="*/ 4588193 w 5762625"/>
              <a:gd name="connsiteY16" fmla="*/ 867740 h 1743075"/>
              <a:gd name="connsiteX17" fmla="*/ 4558665 w 5762625"/>
              <a:gd name="connsiteY17" fmla="*/ 823925 h 1743075"/>
              <a:gd name="connsiteX18" fmla="*/ 4413885 w 5762625"/>
              <a:gd name="connsiteY18" fmla="*/ 633425 h 1743075"/>
              <a:gd name="connsiteX19" fmla="*/ 4019550 w 5762625"/>
              <a:gd name="connsiteY19" fmla="*/ 540080 h 1743075"/>
              <a:gd name="connsiteX20" fmla="*/ 3741420 w 5762625"/>
              <a:gd name="connsiteY20" fmla="*/ 601040 h 1743075"/>
              <a:gd name="connsiteX21" fmla="*/ 3560445 w 5762625"/>
              <a:gd name="connsiteY21" fmla="*/ 615327 h 1743075"/>
              <a:gd name="connsiteX22" fmla="*/ 2866073 w 5762625"/>
              <a:gd name="connsiteY22" fmla="*/ 592467 h 1743075"/>
              <a:gd name="connsiteX23" fmla="*/ 2697480 w 5762625"/>
              <a:gd name="connsiteY23" fmla="*/ 609612 h 1743075"/>
              <a:gd name="connsiteX24" fmla="*/ 2586038 w 5762625"/>
              <a:gd name="connsiteY24" fmla="*/ 699147 h 1743075"/>
              <a:gd name="connsiteX25" fmla="*/ 2509838 w 5762625"/>
              <a:gd name="connsiteY25" fmla="*/ 750582 h 1743075"/>
              <a:gd name="connsiteX26" fmla="*/ 2319338 w 5762625"/>
              <a:gd name="connsiteY26" fmla="*/ 782015 h 1743075"/>
              <a:gd name="connsiteX27" fmla="*/ 1937385 w 5762625"/>
              <a:gd name="connsiteY27" fmla="*/ 827735 h 1743075"/>
              <a:gd name="connsiteX28" fmla="*/ 1654493 w 5762625"/>
              <a:gd name="connsiteY28" fmla="*/ 780110 h 1743075"/>
              <a:gd name="connsiteX29" fmla="*/ 1360170 w 5762625"/>
              <a:gd name="connsiteY29" fmla="*/ 703910 h 1743075"/>
              <a:gd name="connsiteX30" fmla="*/ 894398 w 5762625"/>
              <a:gd name="connsiteY30" fmla="*/ 783920 h 1743075"/>
              <a:gd name="connsiteX31" fmla="*/ 288608 w 5762625"/>
              <a:gd name="connsiteY31" fmla="*/ 1232547 h 1743075"/>
              <a:gd name="connsiteX32" fmla="*/ 0 w 5762625"/>
              <a:gd name="connsiteY32" fmla="*/ 1747850 h 1743075"/>
              <a:gd name="connsiteX33" fmla="*/ 5497830 w 5762625"/>
              <a:gd name="connsiteY33" fmla="*/ 1747850 h 1743075"/>
              <a:gd name="connsiteX34" fmla="*/ 5513070 w 5762625"/>
              <a:gd name="connsiteY34" fmla="*/ 1731657 h 1743075"/>
              <a:gd name="connsiteX0" fmla="*/ 5513070 w 5769013"/>
              <a:gd name="connsiteY0" fmla="*/ 1731657 h 1747850"/>
              <a:gd name="connsiteX1" fmla="*/ 5724525 w 5769013"/>
              <a:gd name="connsiteY1" fmla="*/ 1415427 h 1747850"/>
              <a:gd name="connsiteX2" fmla="*/ 5714048 w 5769013"/>
              <a:gd name="connsiteY2" fmla="*/ 978230 h 1747850"/>
              <a:gd name="connsiteX3" fmla="*/ 5607368 w 5769013"/>
              <a:gd name="connsiteY3" fmla="*/ 775347 h 1747850"/>
              <a:gd name="connsiteX4" fmla="*/ 5571173 w 5769013"/>
              <a:gd name="connsiteY4" fmla="*/ 656285 h 1747850"/>
              <a:gd name="connsiteX5" fmla="*/ 5570220 w 5769013"/>
              <a:gd name="connsiteY5" fmla="*/ 640092 h 1747850"/>
              <a:gd name="connsiteX6" fmla="*/ 5384483 w 5769013"/>
              <a:gd name="connsiteY6" fmla="*/ 107645 h 1747850"/>
              <a:gd name="connsiteX7" fmla="*/ 5161598 w 5769013"/>
              <a:gd name="connsiteY7" fmla="*/ 965 h 1747850"/>
              <a:gd name="connsiteX8" fmla="*/ 5103495 w 5769013"/>
              <a:gd name="connsiteY8" fmla="*/ 99072 h 1747850"/>
              <a:gd name="connsiteX9" fmla="*/ 5159693 w 5769013"/>
              <a:gd name="connsiteY9" fmla="*/ 179082 h 1747850"/>
              <a:gd name="connsiteX10" fmla="*/ 5288280 w 5769013"/>
              <a:gd name="connsiteY10" fmla="*/ 487692 h 1747850"/>
              <a:gd name="connsiteX11" fmla="*/ 5365433 w 5769013"/>
              <a:gd name="connsiteY11" fmla="*/ 1005852 h 1747850"/>
              <a:gd name="connsiteX12" fmla="*/ 5373053 w 5769013"/>
              <a:gd name="connsiteY12" fmla="*/ 1027760 h 1747850"/>
              <a:gd name="connsiteX13" fmla="*/ 5343525 w 5769013"/>
              <a:gd name="connsiteY13" fmla="*/ 1240167 h 1747850"/>
              <a:gd name="connsiteX14" fmla="*/ 5093970 w 5769013"/>
              <a:gd name="connsiteY14" fmla="*/ 1311605 h 1747850"/>
              <a:gd name="connsiteX15" fmla="*/ 4958715 w 5769013"/>
              <a:gd name="connsiteY15" fmla="*/ 1229690 h 1747850"/>
              <a:gd name="connsiteX16" fmla="*/ 4588193 w 5769013"/>
              <a:gd name="connsiteY16" fmla="*/ 867740 h 1747850"/>
              <a:gd name="connsiteX17" fmla="*/ 4558665 w 5769013"/>
              <a:gd name="connsiteY17" fmla="*/ 823925 h 1747850"/>
              <a:gd name="connsiteX18" fmla="*/ 4413885 w 5769013"/>
              <a:gd name="connsiteY18" fmla="*/ 633425 h 1747850"/>
              <a:gd name="connsiteX19" fmla="*/ 4019550 w 5769013"/>
              <a:gd name="connsiteY19" fmla="*/ 540080 h 1747850"/>
              <a:gd name="connsiteX20" fmla="*/ 3741420 w 5769013"/>
              <a:gd name="connsiteY20" fmla="*/ 601040 h 1747850"/>
              <a:gd name="connsiteX21" fmla="*/ 3560445 w 5769013"/>
              <a:gd name="connsiteY21" fmla="*/ 615327 h 1747850"/>
              <a:gd name="connsiteX22" fmla="*/ 2866073 w 5769013"/>
              <a:gd name="connsiteY22" fmla="*/ 592467 h 1747850"/>
              <a:gd name="connsiteX23" fmla="*/ 2697480 w 5769013"/>
              <a:gd name="connsiteY23" fmla="*/ 609612 h 1747850"/>
              <a:gd name="connsiteX24" fmla="*/ 2586038 w 5769013"/>
              <a:gd name="connsiteY24" fmla="*/ 699147 h 1747850"/>
              <a:gd name="connsiteX25" fmla="*/ 2509838 w 5769013"/>
              <a:gd name="connsiteY25" fmla="*/ 750582 h 1747850"/>
              <a:gd name="connsiteX26" fmla="*/ 2319338 w 5769013"/>
              <a:gd name="connsiteY26" fmla="*/ 782015 h 1747850"/>
              <a:gd name="connsiteX27" fmla="*/ 1937385 w 5769013"/>
              <a:gd name="connsiteY27" fmla="*/ 827735 h 1747850"/>
              <a:gd name="connsiteX28" fmla="*/ 1654493 w 5769013"/>
              <a:gd name="connsiteY28" fmla="*/ 780110 h 1747850"/>
              <a:gd name="connsiteX29" fmla="*/ 1333793 w 5769013"/>
              <a:gd name="connsiteY29" fmla="*/ 677533 h 1747850"/>
              <a:gd name="connsiteX30" fmla="*/ 894398 w 5769013"/>
              <a:gd name="connsiteY30" fmla="*/ 783920 h 1747850"/>
              <a:gd name="connsiteX31" fmla="*/ 288608 w 5769013"/>
              <a:gd name="connsiteY31" fmla="*/ 1232547 h 1747850"/>
              <a:gd name="connsiteX32" fmla="*/ 0 w 5769013"/>
              <a:gd name="connsiteY32" fmla="*/ 1747850 h 1747850"/>
              <a:gd name="connsiteX33" fmla="*/ 5497830 w 5769013"/>
              <a:gd name="connsiteY33" fmla="*/ 1747850 h 1747850"/>
              <a:gd name="connsiteX34" fmla="*/ 5513070 w 5769013"/>
              <a:gd name="connsiteY34" fmla="*/ 1731657 h 1747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769013" h="1747850">
                <a:moveTo>
                  <a:pt x="5513070" y="1731657"/>
                </a:moveTo>
                <a:cubicBezTo>
                  <a:pt x="5597843" y="1635455"/>
                  <a:pt x="5674995" y="1534490"/>
                  <a:pt x="5724525" y="1415427"/>
                </a:cubicBezTo>
                <a:cubicBezTo>
                  <a:pt x="5785485" y="1267790"/>
                  <a:pt x="5785485" y="1122057"/>
                  <a:pt x="5714048" y="978230"/>
                </a:cubicBezTo>
                <a:cubicBezTo>
                  <a:pt x="5679758" y="909650"/>
                  <a:pt x="5645468" y="841070"/>
                  <a:pt x="5607368" y="775347"/>
                </a:cubicBezTo>
                <a:cubicBezTo>
                  <a:pt x="5586413" y="738200"/>
                  <a:pt x="5569268" y="700100"/>
                  <a:pt x="5571173" y="656285"/>
                </a:cubicBezTo>
                <a:cubicBezTo>
                  <a:pt x="5571173" y="650570"/>
                  <a:pt x="5571173" y="644855"/>
                  <a:pt x="5570220" y="640092"/>
                </a:cubicBezTo>
                <a:cubicBezTo>
                  <a:pt x="5524500" y="457212"/>
                  <a:pt x="5491163" y="269570"/>
                  <a:pt x="5384483" y="107645"/>
                </a:cubicBezTo>
                <a:cubicBezTo>
                  <a:pt x="5350193" y="54305"/>
                  <a:pt x="5223510" y="-8560"/>
                  <a:pt x="5161598" y="965"/>
                </a:cubicBezTo>
                <a:cubicBezTo>
                  <a:pt x="5117783" y="7632"/>
                  <a:pt x="5092065" y="51447"/>
                  <a:pt x="5103495" y="99072"/>
                </a:cubicBezTo>
                <a:cubicBezTo>
                  <a:pt x="5111115" y="133362"/>
                  <a:pt x="5133023" y="159080"/>
                  <a:pt x="5159693" y="179082"/>
                </a:cubicBezTo>
                <a:cubicBezTo>
                  <a:pt x="5261610" y="257187"/>
                  <a:pt x="5292090" y="365772"/>
                  <a:pt x="5288280" y="487692"/>
                </a:cubicBezTo>
                <a:cubicBezTo>
                  <a:pt x="5283518" y="664857"/>
                  <a:pt x="5290185" y="840117"/>
                  <a:pt x="5365433" y="1005852"/>
                </a:cubicBezTo>
                <a:cubicBezTo>
                  <a:pt x="5368290" y="1013472"/>
                  <a:pt x="5371148" y="1020140"/>
                  <a:pt x="5373053" y="1027760"/>
                </a:cubicBezTo>
                <a:cubicBezTo>
                  <a:pt x="5398770" y="1103960"/>
                  <a:pt x="5409248" y="1174445"/>
                  <a:pt x="5343525" y="1240167"/>
                </a:cubicBezTo>
                <a:cubicBezTo>
                  <a:pt x="5272088" y="1312557"/>
                  <a:pt x="5193030" y="1341132"/>
                  <a:pt x="5093970" y="1311605"/>
                </a:cubicBezTo>
                <a:cubicBezTo>
                  <a:pt x="5042535" y="1295412"/>
                  <a:pt x="4996815" y="1266837"/>
                  <a:pt x="4958715" y="1229690"/>
                </a:cubicBezTo>
                <a:cubicBezTo>
                  <a:pt x="4833938" y="1109675"/>
                  <a:pt x="4711065" y="988707"/>
                  <a:pt x="4588193" y="867740"/>
                </a:cubicBezTo>
                <a:cubicBezTo>
                  <a:pt x="4575810" y="855357"/>
                  <a:pt x="4564380" y="841070"/>
                  <a:pt x="4558665" y="823925"/>
                </a:cubicBezTo>
                <a:cubicBezTo>
                  <a:pt x="4531995" y="743915"/>
                  <a:pt x="4471988" y="689622"/>
                  <a:pt x="4413885" y="633425"/>
                </a:cubicBezTo>
                <a:cubicBezTo>
                  <a:pt x="4300538" y="522935"/>
                  <a:pt x="4164330" y="517220"/>
                  <a:pt x="4019550" y="540080"/>
                </a:cubicBezTo>
                <a:cubicBezTo>
                  <a:pt x="3925253" y="554367"/>
                  <a:pt x="3830955" y="569607"/>
                  <a:pt x="3741420" y="601040"/>
                </a:cubicBezTo>
                <a:cubicBezTo>
                  <a:pt x="3682365" y="621042"/>
                  <a:pt x="3621405" y="617232"/>
                  <a:pt x="3560445" y="615327"/>
                </a:cubicBezTo>
                <a:cubicBezTo>
                  <a:pt x="3328988" y="603897"/>
                  <a:pt x="3098483" y="581990"/>
                  <a:pt x="2866073" y="592467"/>
                </a:cubicBezTo>
                <a:cubicBezTo>
                  <a:pt x="2809875" y="595325"/>
                  <a:pt x="2752725" y="598182"/>
                  <a:pt x="2697480" y="609612"/>
                </a:cubicBezTo>
                <a:cubicBezTo>
                  <a:pt x="2646045" y="621042"/>
                  <a:pt x="2605088" y="645807"/>
                  <a:pt x="2586038" y="699147"/>
                </a:cubicBezTo>
                <a:cubicBezTo>
                  <a:pt x="2573655" y="735342"/>
                  <a:pt x="2542223" y="744867"/>
                  <a:pt x="2509838" y="750582"/>
                </a:cubicBezTo>
                <a:cubicBezTo>
                  <a:pt x="2446973" y="762965"/>
                  <a:pt x="2383155" y="771537"/>
                  <a:pt x="2319338" y="782015"/>
                </a:cubicBezTo>
                <a:cubicBezTo>
                  <a:pt x="2192655" y="803922"/>
                  <a:pt x="2065973" y="824877"/>
                  <a:pt x="1937385" y="827735"/>
                </a:cubicBezTo>
                <a:cubicBezTo>
                  <a:pt x="1839278" y="829640"/>
                  <a:pt x="1755092" y="805144"/>
                  <a:pt x="1654493" y="780110"/>
                </a:cubicBezTo>
                <a:cubicBezTo>
                  <a:pt x="1553894" y="755076"/>
                  <a:pt x="1435711" y="687058"/>
                  <a:pt x="1333793" y="677533"/>
                </a:cubicBezTo>
                <a:cubicBezTo>
                  <a:pt x="1170916" y="663245"/>
                  <a:pt x="1068595" y="691418"/>
                  <a:pt x="894398" y="783920"/>
                </a:cubicBezTo>
                <a:cubicBezTo>
                  <a:pt x="720201" y="876422"/>
                  <a:pt x="446722" y="1024902"/>
                  <a:pt x="288608" y="1232547"/>
                </a:cubicBezTo>
                <a:cubicBezTo>
                  <a:pt x="167640" y="1389710"/>
                  <a:pt x="78105" y="1565922"/>
                  <a:pt x="0" y="1747850"/>
                </a:cubicBezTo>
                <a:lnTo>
                  <a:pt x="5497830" y="1747850"/>
                </a:lnTo>
                <a:cubicBezTo>
                  <a:pt x="5502593" y="1743087"/>
                  <a:pt x="5508308" y="1737372"/>
                  <a:pt x="5513070" y="1731657"/>
                </a:cubicBezTo>
                <a:close/>
              </a:path>
            </a:pathLst>
          </a:custGeom>
          <a:solidFill>
            <a:schemeClr val="accent1"/>
          </a:solidFill>
          <a:ln w="9525" cap="flat">
            <a:noFill/>
            <a:prstDash val="solid"/>
            <a:miter/>
          </a:ln>
        </p:spPr>
        <p:txBody>
          <a:bodyPr rtlCol="0" anchor="ctr"/>
          <a:lstStyle/>
          <a:p>
            <a:endParaRPr lang="en-US"/>
          </a:p>
        </p:txBody>
      </p:sp>
      <p:sp>
        <p:nvSpPr>
          <p:cNvPr id="32" name="TextBox 31">
            <a:extLst>
              <a:ext uri="{FF2B5EF4-FFF2-40B4-BE49-F238E27FC236}">
                <a16:creationId xmlns="" xmlns:a16="http://schemas.microsoft.com/office/drawing/2014/main" id="{5EA1B638-5591-4B2E-9F22-6BE35BF4F5BF}"/>
              </a:ext>
            </a:extLst>
          </p:cNvPr>
          <p:cNvSpPr txBox="1"/>
          <p:nvPr/>
        </p:nvSpPr>
        <p:spPr>
          <a:xfrm>
            <a:off x="2048260" y="1933159"/>
            <a:ext cx="5439720" cy="400110"/>
          </a:xfrm>
          <a:prstGeom prst="rect">
            <a:avLst/>
          </a:prstGeom>
          <a:noFill/>
        </p:spPr>
        <p:txBody>
          <a:bodyPr wrap="square" rtlCol="0">
            <a:spAutoFit/>
          </a:bodyPr>
          <a:lstStyle/>
          <a:p>
            <a:r>
              <a:rPr lang="en-US" altLang="ko-KR" sz="2000" dirty="0" smtClean="0">
                <a:solidFill>
                  <a:schemeClr val="bg1"/>
                </a:solidFill>
                <a:latin typeface="Times New Roman" panose="02020603050405020304" pitchFamily="18" charset="0"/>
                <a:cs typeface="Times New Roman" panose="02020603050405020304" pitchFamily="18" charset="0"/>
              </a:rPr>
              <a:t>India’s current Electricity Distribution scheme</a:t>
            </a:r>
            <a:endParaRPr lang="ko-KR" altLang="en-US" sz="2000" dirty="0">
              <a:solidFill>
                <a:schemeClr val="bg1"/>
              </a:solidFill>
              <a:latin typeface="Times New Roman" panose="02020603050405020304" pitchFamily="18" charset="0"/>
              <a:cs typeface="Times New Roman" panose="02020603050405020304" pitchFamily="18" charset="0"/>
            </a:endParaRPr>
          </a:p>
        </p:txBody>
      </p:sp>
      <p:sp>
        <p:nvSpPr>
          <p:cNvPr id="47" name="TextBox 46">
            <a:extLst>
              <a:ext uri="{FF2B5EF4-FFF2-40B4-BE49-F238E27FC236}">
                <a16:creationId xmlns="" xmlns:a16="http://schemas.microsoft.com/office/drawing/2014/main" id="{5EA1B638-5591-4B2E-9F22-6BE35BF4F5BF}"/>
              </a:ext>
            </a:extLst>
          </p:cNvPr>
          <p:cNvSpPr txBox="1"/>
          <p:nvPr/>
        </p:nvSpPr>
        <p:spPr>
          <a:xfrm>
            <a:off x="2046834" y="2341930"/>
            <a:ext cx="6025790" cy="400110"/>
          </a:xfrm>
          <a:prstGeom prst="rect">
            <a:avLst/>
          </a:prstGeom>
          <a:noFill/>
        </p:spPr>
        <p:txBody>
          <a:bodyPr wrap="square" rtlCol="0">
            <a:spAutoFit/>
          </a:bodyPr>
          <a:lstStyle/>
          <a:p>
            <a:r>
              <a:rPr lang="en-US" altLang="ko-KR" sz="2000" dirty="0" smtClean="0">
                <a:solidFill>
                  <a:schemeClr val="bg1"/>
                </a:solidFill>
                <a:latin typeface="Times New Roman" panose="02020603050405020304" pitchFamily="18" charset="0"/>
                <a:cs typeface="Times New Roman" panose="02020603050405020304" pitchFamily="18" charset="0"/>
              </a:rPr>
              <a:t>Electric Power and Power Transmission</a:t>
            </a:r>
            <a:endParaRPr lang="ko-KR" altLang="en-US" sz="2000" dirty="0">
              <a:solidFill>
                <a:schemeClr val="bg1"/>
              </a:solidFill>
              <a:latin typeface="Times New Roman" panose="02020603050405020304" pitchFamily="18" charset="0"/>
              <a:cs typeface="Times New Roman" panose="02020603050405020304" pitchFamily="18" charset="0"/>
            </a:endParaRPr>
          </a:p>
        </p:txBody>
      </p:sp>
      <p:sp>
        <p:nvSpPr>
          <p:cNvPr id="55" name="TextBox 54">
            <a:extLst>
              <a:ext uri="{FF2B5EF4-FFF2-40B4-BE49-F238E27FC236}">
                <a16:creationId xmlns="" xmlns:a16="http://schemas.microsoft.com/office/drawing/2014/main" id="{5EA1B638-5591-4B2E-9F22-6BE35BF4F5BF}"/>
              </a:ext>
            </a:extLst>
          </p:cNvPr>
          <p:cNvSpPr txBox="1"/>
          <p:nvPr/>
        </p:nvSpPr>
        <p:spPr>
          <a:xfrm>
            <a:off x="2045406" y="2938709"/>
            <a:ext cx="6688395" cy="400110"/>
          </a:xfrm>
          <a:prstGeom prst="rect">
            <a:avLst/>
          </a:prstGeom>
          <a:noFill/>
        </p:spPr>
        <p:txBody>
          <a:bodyPr wrap="square" rtlCol="0">
            <a:spAutoFit/>
          </a:bodyPr>
          <a:lstStyle/>
          <a:p>
            <a:r>
              <a:rPr lang="en-US" altLang="ko-KR" sz="2000" dirty="0" smtClean="0">
                <a:solidFill>
                  <a:schemeClr val="bg1"/>
                </a:solidFill>
                <a:latin typeface="Times New Roman" panose="02020603050405020304" pitchFamily="18" charset="0"/>
                <a:cs typeface="Times New Roman" panose="02020603050405020304" pitchFamily="18" charset="0"/>
              </a:rPr>
              <a:t>Present one-way Electric</a:t>
            </a:r>
            <a:r>
              <a:rPr lang="en-US" altLang="ko-KR" sz="2000" dirty="0">
                <a:solidFill>
                  <a:schemeClr val="bg1"/>
                </a:solidFill>
                <a:latin typeface="Times New Roman" panose="02020603050405020304" pitchFamily="18" charset="0"/>
                <a:cs typeface="Times New Roman" panose="02020603050405020304" pitchFamily="18" charset="0"/>
              </a:rPr>
              <a:t> </a:t>
            </a:r>
            <a:r>
              <a:rPr lang="en-US" altLang="ko-KR" sz="2000" dirty="0" smtClean="0">
                <a:solidFill>
                  <a:schemeClr val="bg1"/>
                </a:solidFill>
                <a:latin typeface="Times New Roman" panose="02020603050405020304" pitchFamily="18" charset="0"/>
                <a:cs typeface="Times New Roman" panose="02020603050405020304" pitchFamily="18" charset="0"/>
              </a:rPr>
              <a:t>Transmission System</a:t>
            </a:r>
            <a:endParaRPr lang="ko-KR" altLang="en-US" sz="2000" dirty="0">
              <a:solidFill>
                <a:schemeClr val="bg1"/>
              </a:solidFill>
              <a:latin typeface="Times New Roman" panose="02020603050405020304" pitchFamily="18" charset="0"/>
              <a:cs typeface="Times New Roman" panose="02020603050405020304" pitchFamily="18" charset="0"/>
            </a:endParaRPr>
          </a:p>
        </p:txBody>
      </p:sp>
      <p:sp>
        <p:nvSpPr>
          <p:cNvPr id="57" name="TextBox 56">
            <a:extLst>
              <a:ext uri="{FF2B5EF4-FFF2-40B4-BE49-F238E27FC236}">
                <a16:creationId xmlns="" xmlns:a16="http://schemas.microsoft.com/office/drawing/2014/main" id="{5EA1B638-5591-4B2E-9F22-6BE35BF4F5BF}"/>
              </a:ext>
            </a:extLst>
          </p:cNvPr>
          <p:cNvSpPr txBox="1"/>
          <p:nvPr/>
        </p:nvSpPr>
        <p:spPr>
          <a:xfrm>
            <a:off x="2043980" y="3381668"/>
            <a:ext cx="6688395" cy="400110"/>
          </a:xfrm>
          <a:prstGeom prst="rect">
            <a:avLst/>
          </a:prstGeom>
          <a:noFill/>
        </p:spPr>
        <p:txBody>
          <a:bodyPr wrap="square" rtlCol="0">
            <a:spAutoFit/>
          </a:bodyPr>
          <a:lstStyle/>
          <a:p>
            <a:r>
              <a:rPr lang="en-US" altLang="ko-KR" sz="2000" dirty="0" smtClean="0">
                <a:solidFill>
                  <a:schemeClr val="bg1"/>
                </a:solidFill>
                <a:latin typeface="Times New Roman" panose="02020603050405020304" pitchFamily="18" charset="0"/>
                <a:cs typeface="Times New Roman" panose="02020603050405020304" pitchFamily="18" charset="0"/>
              </a:rPr>
              <a:t>New idea to do more with less</a:t>
            </a:r>
            <a:endParaRPr lang="ko-KR" altLang="en-US" sz="2000" dirty="0">
              <a:solidFill>
                <a:schemeClr val="bg1"/>
              </a:solidFill>
              <a:latin typeface="Times New Roman" panose="02020603050405020304" pitchFamily="18" charset="0"/>
              <a:cs typeface="Times New Roman" panose="02020603050405020304" pitchFamily="18" charset="0"/>
            </a:endParaRPr>
          </a:p>
        </p:txBody>
      </p:sp>
      <p:sp>
        <p:nvSpPr>
          <p:cNvPr id="58" name="TextBox 57">
            <a:extLst>
              <a:ext uri="{FF2B5EF4-FFF2-40B4-BE49-F238E27FC236}">
                <a16:creationId xmlns="" xmlns:a16="http://schemas.microsoft.com/office/drawing/2014/main" id="{5EA1B638-5591-4B2E-9F22-6BE35BF4F5BF}"/>
              </a:ext>
            </a:extLst>
          </p:cNvPr>
          <p:cNvSpPr txBox="1"/>
          <p:nvPr/>
        </p:nvSpPr>
        <p:spPr>
          <a:xfrm>
            <a:off x="2042553" y="4046815"/>
            <a:ext cx="6688395" cy="400110"/>
          </a:xfrm>
          <a:prstGeom prst="rect">
            <a:avLst/>
          </a:prstGeom>
          <a:noFill/>
        </p:spPr>
        <p:txBody>
          <a:bodyPr wrap="square" rtlCol="0">
            <a:spAutoFit/>
          </a:bodyPr>
          <a:lstStyle/>
          <a:p>
            <a:r>
              <a:rPr lang="en-US" altLang="ko-KR" sz="2000" dirty="0" smtClean="0">
                <a:solidFill>
                  <a:schemeClr val="bg1"/>
                </a:solidFill>
                <a:latin typeface="Times New Roman" panose="02020603050405020304" pitchFamily="18" charset="0"/>
                <a:cs typeface="Times New Roman" panose="02020603050405020304" pitchFamily="18" charset="0"/>
              </a:rPr>
              <a:t>Requirement of more devices</a:t>
            </a:r>
            <a:endParaRPr lang="ko-KR" altLang="en-US" sz="2000" dirty="0">
              <a:solidFill>
                <a:schemeClr val="bg1"/>
              </a:solidFill>
              <a:latin typeface="Times New Roman" panose="02020603050405020304" pitchFamily="18" charset="0"/>
              <a:cs typeface="Times New Roman" panose="02020603050405020304" pitchFamily="18" charset="0"/>
            </a:endParaRPr>
          </a:p>
        </p:txBody>
      </p:sp>
      <p:sp>
        <p:nvSpPr>
          <p:cNvPr id="59" name="TextBox 58">
            <a:extLst>
              <a:ext uri="{FF2B5EF4-FFF2-40B4-BE49-F238E27FC236}">
                <a16:creationId xmlns="" xmlns:a16="http://schemas.microsoft.com/office/drawing/2014/main" id="{5EA1B638-5591-4B2E-9F22-6BE35BF4F5BF}"/>
              </a:ext>
            </a:extLst>
          </p:cNvPr>
          <p:cNvSpPr txBox="1"/>
          <p:nvPr/>
        </p:nvSpPr>
        <p:spPr>
          <a:xfrm>
            <a:off x="2041127" y="4387218"/>
            <a:ext cx="6688395" cy="400110"/>
          </a:xfrm>
          <a:prstGeom prst="rect">
            <a:avLst/>
          </a:prstGeom>
          <a:noFill/>
        </p:spPr>
        <p:txBody>
          <a:bodyPr wrap="square" rtlCol="0">
            <a:spAutoFit/>
          </a:bodyPr>
          <a:lstStyle/>
          <a:p>
            <a:r>
              <a:rPr lang="en-US" altLang="ko-KR" sz="2000" dirty="0" smtClean="0">
                <a:solidFill>
                  <a:schemeClr val="bg1"/>
                </a:solidFill>
                <a:latin typeface="Times New Roman" panose="02020603050405020304" pitchFamily="18" charset="0"/>
                <a:cs typeface="Times New Roman" panose="02020603050405020304" pitchFamily="18" charset="0"/>
              </a:rPr>
              <a:t>Environment and Technology</a:t>
            </a:r>
            <a:endParaRPr lang="ko-KR" altLang="en-US" sz="2000" dirty="0">
              <a:solidFill>
                <a:schemeClr val="bg1"/>
              </a:solidFill>
              <a:latin typeface="Times New Roman" panose="02020603050405020304" pitchFamily="18" charset="0"/>
              <a:cs typeface="Times New Roman" panose="02020603050405020304" pitchFamily="18" charset="0"/>
            </a:endParaRPr>
          </a:p>
        </p:txBody>
      </p:sp>
      <p:sp>
        <p:nvSpPr>
          <p:cNvPr id="60" name="TextBox 59">
            <a:extLst>
              <a:ext uri="{FF2B5EF4-FFF2-40B4-BE49-F238E27FC236}">
                <a16:creationId xmlns="" xmlns:a16="http://schemas.microsoft.com/office/drawing/2014/main" id="{5EA1B638-5591-4B2E-9F22-6BE35BF4F5BF}"/>
              </a:ext>
            </a:extLst>
          </p:cNvPr>
          <p:cNvSpPr txBox="1"/>
          <p:nvPr/>
        </p:nvSpPr>
        <p:spPr>
          <a:xfrm>
            <a:off x="2056795" y="5069456"/>
            <a:ext cx="6688395" cy="400110"/>
          </a:xfrm>
          <a:prstGeom prst="rect">
            <a:avLst/>
          </a:prstGeom>
          <a:noFill/>
        </p:spPr>
        <p:txBody>
          <a:bodyPr wrap="square" rtlCol="0">
            <a:spAutoFit/>
          </a:bodyPr>
          <a:lstStyle/>
          <a:p>
            <a:r>
              <a:rPr lang="en-US" altLang="ko-KR" sz="2000" dirty="0" smtClean="0">
                <a:solidFill>
                  <a:schemeClr val="bg1"/>
                </a:solidFill>
                <a:latin typeface="Times New Roman" panose="02020603050405020304" pitchFamily="18" charset="0"/>
                <a:cs typeface="Times New Roman" panose="02020603050405020304" pitchFamily="18" charset="0"/>
              </a:rPr>
              <a:t>Reliable and Automated</a:t>
            </a:r>
            <a:endParaRPr lang="ko-KR" altLang="en-US" sz="2000" dirty="0">
              <a:solidFill>
                <a:schemeClr val="bg1"/>
              </a:solidFill>
              <a:latin typeface="Times New Roman" panose="02020603050405020304" pitchFamily="18" charset="0"/>
              <a:cs typeface="Times New Roman" panose="02020603050405020304" pitchFamily="18" charset="0"/>
            </a:endParaRPr>
          </a:p>
        </p:txBody>
      </p:sp>
      <p:sp>
        <p:nvSpPr>
          <p:cNvPr id="61" name="TextBox 60">
            <a:extLst>
              <a:ext uri="{FF2B5EF4-FFF2-40B4-BE49-F238E27FC236}">
                <a16:creationId xmlns="" xmlns:a16="http://schemas.microsoft.com/office/drawing/2014/main" id="{5EA1B638-5591-4B2E-9F22-6BE35BF4F5BF}"/>
              </a:ext>
            </a:extLst>
          </p:cNvPr>
          <p:cNvSpPr txBox="1"/>
          <p:nvPr/>
        </p:nvSpPr>
        <p:spPr>
          <a:xfrm>
            <a:off x="2072460" y="5452591"/>
            <a:ext cx="6688395" cy="400110"/>
          </a:xfrm>
          <a:prstGeom prst="rect">
            <a:avLst/>
          </a:prstGeom>
          <a:noFill/>
        </p:spPr>
        <p:txBody>
          <a:bodyPr wrap="square" rtlCol="0">
            <a:spAutoFit/>
          </a:bodyPr>
          <a:lstStyle/>
          <a:p>
            <a:r>
              <a:rPr lang="en-US" altLang="ko-KR" sz="2000" dirty="0" smtClean="0">
                <a:solidFill>
                  <a:schemeClr val="bg1"/>
                </a:solidFill>
                <a:latin typeface="Times New Roman" panose="02020603050405020304" pitchFamily="18" charset="0"/>
                <a:cs typeface="Times New Roman" panose="02020603050405020304" pitchFamily="18" charset="0"/>
              </a:rPr>
              <a:t>Security and Threats</a:t>
            </a:r>
            <a:endParaRPr lang="ko-KR" altLang="en-US" sz="2000" dirty="0">
              <a:solidFill>
                <a:schemeClr val="bg1"/>
              </a:solidFill>
              <a:latin typeface="Times New Roman" panose="02020603050405020304" pitchFamily="18" charset="0"/>
              <a:cs typeface="Times New Roman" panose="02020603050405020304" pitchFamily="18" charset="0"/>
            </a:endParaRPr>
          </a:p>
        </p:txBody>
      </p:sp>
      <p:grpSp>
        <p:nvGrpSpPr>
          <p:cNvPr id="30" name="Group 26"/>
          <p:cNvGrpSpPr/>
          <p:nvPr/>
        </p:nvGrpSpPr>
        <p:grpSpPr>
          <a:xfrm>
            <a:off x="10935454" y="6352764"/>
            <a:ext cx="1192320" cy="437760"/>
            <a:chOff x="10944000" y="6404040"/>
            <a:chExt cx="1192320" cy="437760"/>
          </a:xfrm>
        </p:grpSpPr>
        <p:sp>
          <p:nvSpPr>
            <p:cNvPr id="31"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33" name="TextShape 28"/>
            <p:cNvSpPr txBox="1"/>
            <p:nvPr/>
          </p:nvSpPr>
          <p:spPr>
            <a:xfrm>
              <a:off x="10944000" y="6404040"/>
              <a:ext cx="832320" cy="426600"/>
            </a:xfrm>
            <a:prstGeom prst="rect">
              <a:avLst/>
            </a:prstGeom>
            <a:noFill/>
            <a:ln>
              <a:noFill/>
            </a:ln>
          </p:spPr>
          <p:txBody>
            <a:bodyPr lIns="90000" tIns="45000" rIns="90000" bIns="45000"/>
            <a:lstStyle/>
            <a:p>
              <a:fld id="{7FE76A3E-F815-46F6-BA50-FD1ABFD4FC92}" type="slidenum">
                <a:rPr lang="en-IN" sz="1800" b="1" strike="noStrike" spc="-1">
                  <a:latin typeface="Times New Roman" panose="02020603050405020304" pitchFamily="18" charset="0"/>
                  <a:cs typeface="Times New Roman" panose="02020603050405020304" pitchFamily="18" charset="0"/>
                </a:rPr>
                <a:t>3</a:t>
              </a:fld>
              <a:r>
                <a:rPr lang="en-IN" sz="1800" b="1" strike="noStrike" spc="-1" dirty="0">
                  <a:latin typeface="Times New Roman" panose="02020603050405020304" pitchFamily="18" charset="0"/>
                  <a:cs typeface="Times New Roman" panose="02020603050405020304" pitchFamily="18" charset="0"/>
                </a:rPr>
                <a:t> </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300285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2"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1000" fill="hold"/>
                                        <p:tgtEl>
                                          <p:spTgt spid="32"/>
                                        </p:tgtEl>
                                        <p:attrNameLst>
                                          <p:attrName>ppt_x</p:attrName>
                                        </p:attrNameLst>
                                      </p:cBhvr>
                                      <p:tavLst>
                                        <p:tav tm="0">
                                          <p:val>
                                            <p:strVal val="0-#ppt_w/2"/>
                                          </p:val>
                                        </p:tav>
                                        <p:tav tm="100000">
                                          <p:val>
                                            <p:strVal val="#ppt_x"/>
                                          </p:val>
                                        </p:tav>
                                      </p:tavLst>
                                    </p:anim>
                                    <p:anim calcmode="lin" valueType="num">
                                      <p:cBhvr additive="base">
                                        <p:cTn id="8" dur="1000" fill="hold"/>
                                        <p:tgtEl>
                                          <p:spTgt spid="3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7"/>
                                        </p:tgtEl>
                                        <p:attrNameLst>
                                          <p:attrName>style.visibility</p:attrName>
                                        </p:attrNameLst>
                                      </p:cBhvr>
                                      <p:to>
                                        <p:strVal val="visible"/>
                                      </p:to>
                                    </p:set>
                                    <p:anim calcmode="lin" valueType="num">
                                      <p:cBhvr additive="base">
                                        <p:cTn id="13" dur="1000" fill="hold"/>
                                        <p:tgtEl>
                                          <p:spTgt spid="47"/>
                                        </p:tgtEl>
                                        <p:attrNameLst>
                                          <p:attrName>ppt_x</p:attrName>
                                        </p:attrNameLst>
                                      </p:cBhvr>
                                      <p:tavLst>
                                        <p:tav tm="0">
                                          <p:val>
                                            <p:strVal val="0-#ppt_w/2"/>
                                          </p:val>
                                        </p:tav>
                                        <p:tav tm="100000">
                                          <p:val>
                                            <p:strVal val="#ppt_x"/>
                                          </p:val>
                                        </p:tav>
                                      </p:tavLst>
                                    </p:anim>
                                    <p:anim calcmode="lin" valueType="num">
                                      <p:cBhvr additive="base">
                                        <p:cTn id="14" dur="1000" fill="hold"/>
                                        <p:tgtEl>
                                          <p:spTgt spid="4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55"/>
                                        </p:tgtEl>
                                        <p:attrNameLst>
                                          <p:attrName>style.visibility</p:attrName>
                                        </p:attrNameLst>
                                      </p:cBhvr>
                                      <p:to>
                                        <p:strVal val="visible"/>
                                      </p:to>
                                    </p:set>
                                    <p:anim calcmode="lin" valueType="num">
                                      <p:cBhvr additive="base">
                                        <p:cTn id="19" dur="1000" fill="hold"/>
                                        <p:tgtEl>
                                          <p:spTgt spid="55"/>
                                        </p:tgtEl>
                                        <p:attrNameLst>
                                          <p:attrName>ppt_x</p:attrName>
                                        </p:attrNameLst>
                                      </p:cBhvr>
                                      <p:tavLst>
                                        <p:tav tm="0">
                                          <p:val>
                                            <p:strVal val="0-#ppt_w/2"/>
                                          </p:val>
                                        </p:tav>
                                        <p:tav tm="100000">
                                          <p:val>
                                            <p:strVal val="#ppt_x"/>
                                          </p:val>
                                        </p:tav>
                                      </p:tavLst>
                                    </p:anim>
                                    <p:anim calcmode="lin" valueType="num">
                                      <p:cBhvr additive="base">
                                        <p:cTn id="20" dur="1000" fill="hold"/>
                                        <p:tgtEl>
                                          <p:spTgt spid="55"/>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57"/>
                                        </p:tgtEl>
                                        <p:attrNameLst>
                                          <p:attrName>style.visibility</p:attrName>
                                        </p:attrNameLst>
                                      </p:cBhvr>
                                      <p:to>
                                        <p:strVal val="visible"/>
                                      </p:to>
                                    </p:set>
                                    <p:anim calcmode="lin" valueType="num">
                                      <p:cBhvr additive="base">
                                        <p:cTn id="25" dur="1000" fill="hold"/>
                                        <p:tgtEl>
                                          <p:spTgt spid="57"/>
                                        </p:tgtEl>
                                        <p:attrNameLst>
                                          <p:attrName>ppt_x</p:attrName>
                                        </p:attrNameLst>
                                      </p:cBhvr>
                                      <p:tavLst>
                                        <p:tav tm="0">
                                          <p:val>
                                            <p:strVal val="0-#ppt_w/2"/>
                                          </p:val>
                                        </p:tav>
                                        <p:tav tm="100000">
                                          <p:val>
                                            <p:strVal val="#ppt_x"/>
                                          </p:val>
                                        </p:tav>
                                      </p:tavLst>
                                    </p:anim>
                                    <p:anim calcmode="lin" valueType="num">
                                      <p:cBhvr additive="base">
                                        <p:cTn id="26" dur="10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58"/>
                                        </p:tgtEl>
                                        <p:attrNameLst>
                                          <p:attrName>style.visibility</p:attrName>
                                        </p:attrNameLst>
                                      </p:cBhvr>
                                      <p:to>
                                        <p:strVal val="visible"/>
                                      </p:to>
                                    </p:set>
                                    <p:anim calcmode="lin" valueType="num">
                                      <p:cBhvr additive="base">
                                        <p:cTn id="31" dur="1000" fill="hold"/>
                                        <p:tgtEl>
                                          <p:spTgt spid="58"/>
                                        </p:tgtEl>
                                        <p:attrNameLst>
                                          <p:attrName>ppt_x</p:attrName>
                                        </p:attrNameLst>
                                      </p:cBhvr>
                                      <p:tavLst>
                                        <p:tav tm="0">
                                          <p:val>
                                            <p:strVal val="0-#ppt_w/2"/>
                                          </p:val>
                                        </p:tav>
                                        <p:tav tm="100000">
                                          <p:val>
                                            <p:strVal val="#ppt_x"/>
                                          </p:val>
                                        </p:tav>
                                      </p:tavLst>
                                    </p:anim>
                                    <p:anim calcmode="lin" valueType="num">
                                      <p:cBhvr additive="base">
                                        <p:cTn id="32" dur="1000" fill="hold"/>
                                        <p:tgtEl>
                                          <p:spTgt spid="58"/>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59"/>
                                        </p:tgtEl>
                                        <p:attrNameLst>
                                          <p:attrName>style.visibility</p:attrName>
                                        </p:attrNameLst>
                                      </p:cBhvr>
                                      <p:to>
                                        <p:strVal val="visible"/>
                                      </p:to>
                                    </p:set>
                                    <p:anim calcmode="lin" valueType="num">
                                      <p:cBhvr additive="base">
                                        <p:cTn id="37" dur="1000" fill="hold"/>
                                        <p:tgtEl>
                                          <p:spTgt spid="59"/>
                                        </p:tgtEl>
                                        <p:attrNameLst>
                                          <p:attrName>ppt_x</p:attrName>
                                        </p:attrNameLst>
                                      </p:cBhvr>
                                      <p:tavLst>
                                        <p:tav tm="0">
                                          <p:val>
                                            <p:strVal val="0-#ppt_w/2"/>
                                          </p:val>
                                        </p:tav>
                                        <p:tav tm="100000">
                                          <p:val>
                                            <p:strVal val="#ppt_x"/>
                                          </p:val>
                                        </p:tav>
                                      </p:tavLst>
                                    </p:anim>
                                    <p:anim calcmode="lin" valueType="num">
                                      <p:cBhvr additive="base">
                                        <p:cTn id="38" dur="1000" fill="hold"/>
                                        <p:tgtEl>
                                          <p:spTgt spid="59"/>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60"/>
                                        </p:tgtEl>
                                        <p:attrNameLst>
                                          <p:attrName>style.visibility</p:attrName>
                                        </p:attrNameLst>
                                      </p:cBhvr>
                                      <p:to>
                                        <p:strVal val="visible"/>
                                      </p:to>
                                    </p:set>
                                    <p:anim calcmode="lin" valueType="num">
                                      <p:cBhvr additive="base">
                                        <p:cTn id="43" dur="1000" fill="hold"/>
                                        <p:tgtEl>
                                          <p:spTgt spid="60"/>
                                        </p:tgtEl>
                                        <p:attrNameLst>
                                          <p:attrName>ppt_x</p:attrName>
                                        </p:attrNameLst>
                                      </p:cBhvr>
                                      <p:tavLst>
                                        <p:tav tm="0">
                                          <p:val>
                                            <p:strVal val="0-#ppt_w/2"/>
                                          </p:val>
                                        </p:tav>
                                        <p:tav tm="100000">
                                          <p:val>
                                            <p:strVal val="#ppt_x"/>
                                          </p:val>
                                        </p:tav>
                                      </p:tavLst>
                                    </p:anim>
                                    <p:anim calcmode="lin" valueType="num">
                                      <p:cBhvr additive="base">
                                        <p:cTn id="44" dur="1000" fill="hold"/>
                                        <p:tgtEl>
                                          <p:spTgt spid="60"/>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61"/>
                                        </p:tgtEl>
                                        <p:attrNameLst>
                                          <p:attrName>style.visibility</p:attrName>
                                        </p:attrNameLst>
                                      </p:cBhvr>
                                      <p:to>
                                        <p:strVal val="visible"/>
                                      </p:to>
                                    </p:set>
                                    <p:anim calcmode="lin" valueType="num">
                                      <p:cBhvr additive="base">
                                        <p:cTn id="49" dur="1000" fill="hold"/>
                                        <p:tgtEl>
                                          <p:spTgt spid="61"/>
                                        </p:tgtEl>
                                        <p:attrNameLst>
                                          <p:attrName>ppt_x</p:attrName>
                                        </p:attrNameLst>
                                      </p:cBhvr>
                                      <p:tavLst>
                                        <p:tav tm="0">
                                          <p:val>
                                            <p:strVal val="0-#ppt_w/2"/>
                                          </p:val>
                                        </p:tav>
                                        <p:tav tm="100000">
                                          <p:val>
                                            <p:strVal val="#ppt_x"/>
                                          </p:val>
                                        </p:tav>
                                      </p:tavLst>
                                    </p:anim>
                                    <p:anim calcmode="lin" valueType="num">
                                      <p:cBhvr additive="base">
                                        <p:cTn id="50" dur="1000" fill="hold"/>
                                        <p:tgtEl>
                                          <p:spTgt spid="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2"/>
      <p:bldP spid="47" grpId="0"/>
      <p:bldP spid="55" grpId="0"/>
      <p:bldP spid="57" grpId="0"/>
      <p:bldP spid="58" grpId="0"/>
      <p:bldP spid="59" grpId="0"/>
      <p:bldP spid="60" grpId="0"/>
      <p:bldP spid="6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solidFill>
                  <a:schemeClr val="bg1"/>
                </a:solidFill>
              </a:rPr>
              <a:t>Our Team Style</a:t>
            </a:r>
          </a:p>
        </p:txBody>
      </p:sp>
      <p:sp>
        <p:nvSpPr>
          <p:cNvPr id="53" name="Rectangle 52">
            <a:extLst>
              <a:ext uri="{FF2B5EF4-FFF2-40B4-BE49-F238E27FC236}">
                <a16:creationId xmlns="" xmlns:a16="http://schemas.microsoft.com/office/drawing/2014/main" id="{F85D84FB-B9AD-451C-B829-31C0171022DC}"/>
              </a:ext>
            </a:extLst>
          </p:cNvPr>
          <p:cNvSpPr/>
          <p:nvPr/>
        </p:nvSpPr>
        <p:spPr>
          <a:xfrm>
            <a:off x="0" y="805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8" name="Text Placeholder 1">
            <a:extLst>
              <a:ext uri="{FF2B5EF4-FFF2-40B4-BE49-F238E27FC236}">
                <a16:creationId xmlns="" xmlns:a16="http://schemas.microsoft.com/office/drawing/2014/main" id="{206381AD-4C2B-4745-99B1-0BBCE6131A71}"/>
              </a:ext>
            </a:extLst>
          </p:cNvPr>
          <p:cNvSpPr txBox="1">
            <a:spLocks/>
          </p:cNvSpPr>
          <p:nvPr/>
        </p:nvSpPr>
        <p:spPr>
          <a:xfrm>
            <a:off x="323529" y="339509"/>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India’s Electrical Needs</a:t>
            </a:r>
            <a:endParaRPr lang="en-US" sz="3600" b="1" dirty="0">
              <a:solidFill>
                <a:schemeClr val="bg1"/>
              </a:solidFill>
              <a:latin typeface="Times New Roman" panose="02020603050405020304" pitchFamily="18" charset="0"/>
              <a:cs typeface="Times New Roman" panose="02020603050405020304" pitchFamily="18" charset="0"/>
            </a:endParaRPr>
          </a:p>
        </p:txBody>
      </p:sp>
      <p:pic>
        <p:nvPicPr>
          <p:cNvPr id="26" name="Picture 3"/>
          <p:cNvPicPr>
            <a:picLocks noChangeAspect="1" noChangeArrowheads="1"/>
          </p:cNvPicPr>
          <p:nvPr/>
        </p:nvPicPr>
        <p:blipFill>
          <a:blip r:embed="rId2"/>
          <a:srcRect/>
          <a:stretch>
            <a:fillRect/>
          </a:stretch>
        </p:blipFill>
        <p:spPr bwMode="auto">
          <a:xfrm>
            <a:off x="477328" y="1985962"/>
            <a:ext cx="5029200" cy="2743201"/>
          </a:xfrm>
          <a:prstGeom prst="rect">
            <a:avLst/>
          </a:prstGeom>
          <a:noFill/>
          <a:ln w="9525">
            <a:noFill/>
            <a:miter lim="800000"/>
            <a:headEnd/>
            <a:tailEnd/>
          </a:ln>
          <a:effectLst/>
        </p:spPr>
      </p:pic>
      <p:pic>
        <p:nvPicPr>
          <p:cNvPr id="27" name="Picture 7"/>
          <p:cNvPicPr>
            <a:picLocks noChangeAspect="1" noChangeArrowheads="1"/>
          </p:cNvPicPr>
          <p:nvPr/>
        </p:nvPicPr>
        <p:blipFill>
          <a:blip r:embed="rId3"/>
          <a:srcRect/>
          <a:stretch>
            <a:fillRect/>
          </a:stretch>
        </p:blipFill>
        <p:spPr bwMode="auto">
          <a:xfrm>
            <a:off x="5610045" y="1985962"/>
            <a:ext cx="5979418" cy="2743201"/>
          </a:xfrm>
          <a:prstGeom prst="rect">
            <a:avLst/>
          </a:prstGeom>
          <a:noFill/>
          <a:ln w="9525">
            <a:noFill/>
            <a:miter lim="800000"/>
            <a:headEnd/>
            <a:tailEnd/>
          </a:ln>
          <a:effectLst/>
        </p:spPr>
      </p:pic>
      <p:sp>
        <p:nvSpPr>
          <p:cNvPr id="28" name="TextBox 27"/>
          <p:cNvSpPr txBox="1"/>
          <p:nvPr/>
        </p:nvSpPr>
        <p:spPr>
          <a:xfrm>
            <a:off x="477328" y="5054318"/>
            <a:ext cx="4885980" cy="369332"/>
          </a:xfrm>
          <a:prstGeom prst="rect">
            <a:avLst/>
          </a:prstGeom>
          <a:noFill/>
        </p:spPr>
        <p:txBody>
          <a:bodyPr wrap="square" rtlCol="0">
            <a:spAutoFit/>
          </a:bodyPr>
          <a:lstStyle/>
          <a:p>
            <a:r>
              <a:rPr lang="en-US" dirty="0" smtClean="0">
                <a:latin typeface="Times New Roman" panose="02020603050405020304" pitchFamily="18" charset="0"/>
                <a:cs typeface="Times New Roman" panose="02020603050405020304" pitchFamily="18" charset="0"/>
              </a:rPr>
              <a:t>(installed power capacity as on 31 Dec 2019)</a:t>
            </a:r>
            <a:endParaRPr lang="en-US" dirty="0">
              <a:latin typeface="Times New Roman" panose="02020603050405020304" pitchFamily="18" charset="0"/>
              <a:cs typeface="Times New Roman" panose="02020603050405020304" pitchFamily="18" charset="0"/>
            </a:endParaRPr>
          </a:p>
        </p:txBody>
      </p:sp>
      <p:grpSp>
        <p:nvGrpSpPr>
          <p:cNvPr id="8" name="Group 26"/>
          <p:cNvGrpSpPr/>
          <p:nvPr/>
        </p:nvGrpSpPr>
        <p:grpSpPr>
          <a:xfrm>
            <a:off x="10935454" y="6352764"/>
            <a:ext cx="1192320" cy="437760"/>
            <a:chOff x="10944000" y="6404040"/>
            <a:chExt cx="1192320" cy="437760"/>
          </a:xfrm>
        </p:grpSpPr>
        <p:sp>
          <p:nvSpPr>
            <p:cNvPr id="9"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10"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a:latin typeface="Times New Roman" panose="02020603050405020304" pitchFamily="18" charset="0"/>
                  <a:cs typeface="Times New Roman" panose="02020603050405020304" pitchFamily="18" charset="0"/>
                </a:rPr>
                <a:t>4</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
        <p:nvSpPr>
          <p:cNvPr id="11" name="Rectangle 10">
            <a:extLst>
              <a:ext uri="{FF2B5EF4-FFF2-40B4-BE49-F238E27FC236}">
                <a16:creationId xmlns="" xmlns:a16="http://schemas.microsoft.com/office/drawing/2014/main" id="{F85D84FB-B9AD-451C-B829-31C0171022DC}"/>
              </a:ext>
            </a:extLst>
          </p:cNvPr>
          <p:cNvSpPr/>
          <p:nvPr/>
        </p:nvSpPr>
        <p:spPr>
          <a:xfrm>
            <a:off x="2408493" y="5655403"/>
            <a:ext cx="7394018" cy="61388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Text Placeholder 1">
            <a:extLst>
              <a:ext uri="{FF2B5EF4-FFF2-40B4-BE49-F238E27FC236}">
                <a16:creationId xmlns="" xmlns:a16="http://schemas.microsoft.com/office/drawing/2014/main" id="{206381AD-4C2B-4745-99B1-0BBCE6131A71}"/>
              </a:ext>
            </a:extLst>
          </p:cNvPr>
          <p:cNvSpPr txBox="1">
            <a:spLocks/>
          </p:cNvSpPr>
          <p:nvPr/>
        </p:nvSpPr>
        <p:spPr>
          <a:xfrm>
            <a:off x="2629470" y="5798850"/>
            <a:ext cx="7018736" cy="302844"/>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b="1" dirty="0" smtClean="0">
                <a:solidFill>
                  <a:schemeClr val="bg1"/>
                </a:solidFill>
                <a:latin typeface="Times New Roman" panose="02020603050405020304" pitchFamily="18" charset="0"/>
                <a:cs typeface="Times New Roman" panose="02020603050405020304" pitchFamily="18" charset="0"/>
              </a:rPr>
              <a:t>Source: </a:t>
            </a:r>
            <a:r>
              <a:rPr lang="en-US" sz="1600" b="1" dirty="0" err="1" smtClean="0">
                <a:solidFill>
                  <a:schemeClr val="bg1"/>
                </a:solidFill>
                <a:latin typeface="Times New Roman" panose="02020603050405020304" pitchFamily="18" charset="0"/>
                <a:cs typeface="Times New Roman" panose="02020603050405020304" pitchFamily="18" charset="0"/>
              </a:rPr>
              <a:t>Mercom</a:t>
            </a:r>
            <a:r>
              <a:rPr lang="en-US" sz="1600" b="1" dirty="0" smtClean="0">
                <a:solidFill>
                  <a:schemeClr val="bg1"/>
                </a:solidFill>
                <a:latin typeface="Times New Roman" panose="02020603050405020304" pitchFamily="18" charset="0"/>
                <a:cs typeface="Times New Roman" panose="02020603050405020304" pitchFamily="18" charset="0"/>
              </a:rPr>
              <a:t> India </a:t>
            </a:r>
            <a:r>
              <a:rPr lang="en-US" sz="1600" b="1" dirty="0" err="1" smtClean="0">
                <a:solidFill>
                  <a:schemeClr val="bg1"/>
                </a:solidFill>
                <a:latin typeface="Times New Roman" panose="02020603050405020304" pitchFamily="18" charset="0"/>
                <a:cs typeface="Times New Roman" panose="02020603050405020304" pitchFamily="18" charset="0"/>
              </a:rPr>
              <a:t>Reasearch</a:t>
            </a:r>
            <a:r>
              <a:rPr lang="en-US" sz="1600" b="1" dirty="0" smtClean="0">
                <a:solidFill>
                  <a:schemeClr val="bg1"/>
                </a:solidFill>
                <a:latin typeface="Times New Roman" panose="02020603050405020304" pitchFamily="18" charset="0"/>
                <a:cs typeface="Times New Roman" panose="02020603050405020304" pitchFamily="18" charset="0"/>
              </a:rPr>
              <a:t> / powermin.nic.in</a:t>
            </a:r>
            <a:endParaRPr lang="en-US" sz="1600" b="1" dirty="0">
              <a:solidFill>
                <a:schemeClr val="bg1"/>
              </a:solidFill>
              <a:latin typeface="Times New Roman" panose="02020603050405020304" pitchFamily="18" charset="0"/>
              <a:cs typeface="Times New Roman" panose="02020603050405020304" pitchFamily="18" charset="0"/>
            </a:endParaRPr>
          </a:p>
        </p:txBody>
      </p:sp>
      <p:sp>
        <p:nvSpPr>
          <p:cNvPr id="3" name="Rectangle 2"/>
          <p:cNvSpPr/>
          <p:nvPr/>
        </p:nvSpPr>
        <p:spPr>
          <a:xfrm>
            <a:off x="7939047" y="4560461"/>
            <a:ext cx="2846234" cy="3452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smtClean="0">
                <a:solidFill>
                  <a:schemeClr val="tx1"/>
                </a:solidFill>
                <a:latin typeface="Times New Roman" panose="02020603050405020304" pitchFamily="18" charset="0"/>
                <a:cs typeface="Times New Roman" panose="02020603050405020304" pitchFamily="18" charset="0"/>
              </a:rPr>
              <a:t>Electricity Generated</a:t>
            </a:r>
            <a:endParaRPr lang="en-US" sz="11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22467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a:xfrm>
            <a:off x="795867" y="810522"/>
            <a:ext cx="2345266" cy="3479801"/>
          </a:xfrm>
          <a:custGeom>
            <a:avLst/>
            <a:gdLst>
              <a:gd name="connsiteX0" fmla="*/ 0 w 2895600"/>
              <a:gd name="connsiteY0" fmla="*/ 0 h 2599267"/>
              <a:gd name="connsiteX1" fmla="*/ 2895600 w 2895600"/>
              <a:gd name="connsiteY1" fmla="*/ 0 h 2599267"/>
              <a:gd name="connsiteX2" fmla="*/ 2895600 w 2895600"/>
              <a:gd name="connsiteY2" fmla="*/ 2599267 h 2599267"/>
              <a:gd name="connsiteX3" fmla="*/ 0 w 2895600"/>
              <a:gd name="connsiteY3" fmla="*/ 2599267 h 2599267"/>
              <a:gd name="connsiteX4" fmla="*/ 0 w 2895600"/>
              <a:gd name="connsiteY4" fmla="*/ 0 h 2599267"/>
              <a:gd name="connsiteX0" fmla="*/ 0 w 2895600"/>
              <a:gd name="connsiteY0" fmla="*/ 0 h 2599267"/>
              <a:gd name="connsiteX1" fmla="*/ 2336800 w 2895600"/>
              <a:gd name="connsiteY1" fmla="*/ 846667 h 2599267"/>
              <a:gd name="connsiteX2" fmla="*/ 2895600 w 2895600"/>
              <a:gd name="connsiteY2" fmla="*/ 2599267 h 2599267"/>
              <a:gd name="connsiteX3" fmla="*/ 0 w 2895600"/>
              <a:gd name="connsiteY3" fmla="*/ 2599267 h 2599267"/>
              <a:gd name="connsiteX4" fmla="*/ 0 w 2895600"/>
              <a:gd name="connsiteY4" fmla="*/ 0 h 2599267"/>
              <a:gd name="connsiteX0" fmla="*/ 0 w 2895600"/>
              <a:gd name="connsiteY0" fmla="*/ 0 h 2599267"/>
              <a:gd name="connsiteX1" fmla="*/ 2226733 w 2895600"/>
              <a:gd name="connsiteY1" fmla="*/ 1016000 h 2599267"/>
              <a:gd name="connsiteX2" fmla="*/ 2895600 w 2895600"/>
              <a:gd name="connsiteY2" fmla="*/ 2599267 h 2599267"/>
              <a:gd name="connsiteX3" fmla="*/ 0 w 2895600"/>
              <a:gd name="connsiteY3" fmla="*/ 2599267 h 2599267"/>
              <a:gd name="connsiteX4" fmla="*/ 0 w 2895600"/>
              <a:gd name="connsiteY4" fmla="*/ 0 h 2599267"/>
              <a:gd name="connsiteX0" fmla="*/ 0 w 2362200"/>
              <a:gd name="connsiteY0" fmla="*/ 0 h 3420534"/>
              <a:gd name="connsiteX1" fmla="*/ 2226733 w 2362200"/>
              <a:gd name="connsiteY1" fmla="*/ 1016000 h 3420534"/>
              <a:gd name="connsiteX2" fmla="*/ 2362200 w 2362200"/>
              <a:gd name="connsiteY2" fmla="*/ 3420534 h 3420534"/>
              <a:gd name="connsiteX3" fmla="*/ 0 w 2362200"/>
              <a:gd name="connsiteY3" fmla="*/ 2599267 h 3420534"/>
              <a:gd name="connsiteX4" fmla="*/ 0 w 2362200"/>
              <a:gd name="connsiteY4" fmla="*/ 0 h 3420534"/>
              <a:gd name="connsiteX0" fmla="*/ 0 w 2362200"/>
              <a:gd name="connsiteY0" fmla="*/ 0 h 3462868"/>
              <a:gd name="connsiteX1" fmla="*/ 2226733 w 2362200"/>
              <a:gd name="connsiteY1" fmla="*/ 1058334 h 3462868"/>
              <a:gd name="connsiteX2" fmla="*/ 2362200 w 2362200"/>
              <a:gd name="connsiteY2" fmla="*/ 3462868 h 3462868"/>
              <a:gd name="connsiteX3" fmla="*/ 0 w 2362200"/>
              <a:gd name="connsiteY3" fmla="*/ 2641601 h 3462868"/>
              <a:gd name="connsiteX4" fmla="*/ 0 w 2362200"/>
              <a:gd name="connsiteY4" fmla="*/ 0 h 3462868"/>
              <a:gd name="connsiteX0" fmla="*/ 0 w 2345266"/>
              <a:gd name="connsiteY0" fmla="*/ 0 h 3479801"/>
              <a:gd name="connsiteX1" fmla="*/ 2226733 w 2345266"/>
              <a:gd name="connsiteY1" fmla="*/ 1058334 h 3479801"/>
              <a:gd name="connsiteX2" fmla="*/ 2345266 w 2345266"/>
              <a:gd name="connsiteY2" fmla="*/ 3479801 h 3479801"/>
              <a:gd name="connsiteX3" fmla="*/ 0 w 2345266"/>
              <a:gd name="connsiteY3" fmla="*/ 2641601 h 3479801"/>
              <a:gd name="connsiteX4" fmla="*/ 0 w 2345266"/>
              <a:gd name="connsiteY4" fmla="*/ 0 h 3479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5266" h="3479801">
                <a:moveTo>
                  <a:pt x="0" y="0"/>
                </a:moveTo>
                <a:lnTo>
                  <a:pt x="2226733" y="1058334"/>
                </a:lnTo>
                <a:lnTo>
                  <a:pt x="2345266" y="3479801"/>
                </a:lnTo>
                <a:lnTo>
                  <a:pt x="0" y="2641601"/>
                </a:lnTo>
                <a:lnTo>
                  <a:pt x="0" y="0"/>
                </a:lnTo>
                <a:close/>
              </a:path>
            </a:pathLst>
          </a:cu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ular Callout 24"/>
          <p:cNvSpPr/>
          <p:nvPr/>
        </p:nvSpPr>
        <p:spPr>
          <a:xfrm>
            <a:off x="3937000" y="465665"/>
            <a:ext cx="8068733" cy="4402668"/>
          </a:xfrm>
          <a:prstGeom prst="wedgeRectCallout">
            <a:avLst>
              <a:gd name="adj1" fmla="val -58826"/>
              <a:gd name="adj2" fmla="val 544"/>
            </a:avLst>
          </a:prstGeom>
          <a:solidFill>
            <a:schemeClr val="accent4">
              <a:lumMod val="50000"/>
            </a:schemeClr>
          </a:solidFill>
          <a:ln>
            <a:solidFill>
              <a:schemeClr val="tx1">
                <a:lumMod val="95000"/>
                <a:lumOff val="5000"/>
              </a:schemeClr>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 sz="2400" b="1" dirty="0">
                <a:latin typeface="Times New Roman" panose="02020603050405020304" pitchFamily="18" charset="0"/>
                <a:cs typeface="Times New Roman" panose="02020603050405020304" pitchFamily="18" charset="0"/>
              </a:rPr>
              <a:t>WHAT IS SMART GRID</a:t>
            </a:r>
            <a:r>
              <a:rPr lang="en" sz="2400" b="1" dirty="0" smtClean="0">
                <a:latin typeface="Times New Roman" panose="02020603050405020304" pitchFamily="18" charset="0"/>
                <a:cs typeface="Times New Roman" panose="02020603050405020304" pitchFamily="18" charset="0"/>
              </a:rPr>
              <a:t>?</a:t>
            </a:r>
          </a:p>
          <a:p>
            <a:endParaRPr lang="en" sz="2000" dirty="0">
              <a:latin typeface="Times New Roman" panose="02020603050405020304" pitchFamily="18" charset="0"/>
              <a:cs typeface="Times New Roman" panose="02020603050405020304" pitchFamily="18" charset="0"/>
            </a:endParaRPr>
          </a:p>
          <a:p>
            <a:pPr lvl="0" algn="just">
              <a:buSzPts val="1600"/>
            </a:pPr>
            <a:r>
              <a:rPr lang="en-US" sz="2000" b="1" dirty="0">
                <a:latin typeface="Times New Roman" panose="02020603050405020304" pitchFamily="18" charset="0"/>
                <a:cs typeface="Times New Roman" panose="02020603050405020304" pitchFamily="18" charset="0"/>
              </a:rPr>
              <a:t>• 	It is an electric grid that uses information and 	communication 	technology </a:t>
            </a:r>
            <a:r>
              <a:rPr lang="en-US" sz="2000" b="1" dirty="0" smtClean="0">
                <a:latin typeface="Times New Roman" panose="02020603050405020304" pitchFamily="18" charset="0"/>
                <a:cs typeface="Times New Roman" panose="02020603050405020304" pitchFamily="18" charset="0"/>
              </a:rPr>
              <a:t>to gather </a:t>
            </a:r>
            <a:r>
              <a:rPr lang="en-US" sz="2000" b="1" dirty="0">
                <a:latin typeface="Times New Roman" panose="02020603050405020304" pitchFamily="18" charset="0"/>
                <a:cs typeface="Times New Roman" panose="02020603050405020304" pitchFamily="18" charset="0"/>
              </a:rPr>
              <a:t>data </a:t>
            </a:r>
            <a:r>
              <a:rPr lang="en-US" sz="2000" b="1" dirty="0" smtClean="0">
                <a:latin typeface="Times New Roman" panose="02020603050405020304" pitchFamily="18" charset="0"/>
                <a:cs typeface="Times New Roman" panose="02020603050405020304" pitchFamily="18" charset="0"/>
              </a:rPr>
              <a:t>and </a:t>
            </a:r>
            <a:r>
              <a:rPr lang="en-US" sz="2000" b="1" dirty="0">
                <a:latin typeface="Times New Roman" panose="02020603050405020304" pitchFamily="18" charset="0"/>
                <a:cs typeface="Times New Roman" panose="02020603050405020304" pitchFamily="18" charset="0"/>
              </a:rPr>
              <a:t>act on 	information about the </a:t>
            </a:r>
            <a:r>
              <a:rPr lang="en-US" sz="2000" b="1" dirty="0" err="1">
                <a:latin typeface="Times New Roman" panose="02020603050405020304" pitchFamily="18" charset="0"/>
                <a:cs typeface="Times New Roman" panose="02020603050405020304" pitchFamily="18" charset="0"/>
              </a:rPr>
              <a:t>behaviour</a:t>
            </a:r>
            <a:r>
              <a:rPr lang="en-US" sz="2000" b="1" dirty="0">
                <a:latin typeface="Times New Roman" panose="02020603050405020304" pitchFamily="18" charset="0"/>
                <a:cs typeface="Times New Roman" panose="02020603050405020304" pitchFamily="18" charset="0"/>
              </a:rPr>
              <a:t> 	</a:t>
            </a:r>
            <a:r>
              <a:rPr lang="en-US" sz="2000" b="1" dirty="0" err="1" smtClean="0">
                <a:latin typeface="Times New Roman" panose="02020603050405020304" pitchFamily="18" charset="0"/>
                <a:cs typeface="Times New Roman" panose="02020603050405020304" pitchFamily="18" charset="0"/>
              </a:rPr>
              <a:t>ofsuppliersand</a:t>
            </a:r>
            <a:r>
              <a:rPr lang="en-US" sz="2000" b="1" dirty="0" smtClean="0">
                <a:latin typeface="Times New Roman" panose="02020603050405020304" pitchFamily="18" charset="0"/>
                <a:cs typeface="Times New Roman" panose="02020603050405020304" pitchFamily="18" charset="0"/>
              </a:rPr>
              <a:t> consumers </a:t>
            </a:r>
            <a:r>
              <a:rPr lang="en-US" sz="2000" b="1" dirty="0">
                <a:latin typeface="Times New Roman" panose="02020603050405020304" pitchFamily="18" charset="0"/>
                <a:cs typeface="Times New Roman" panose="02020603050405020304" pitchFamily="18" charset="0"/>
              </a:rPr>
              <a:t>in </a:t>
            </a:r>
            <a:r>
              <a:rPr lang="en-US" sz="2000" b="1" dirty="0" smtClean="0">
                <a:latin typeface="Times New Roman" panose="02020603050405020304" pitchFamily="18" charset="0"/>
                <a:cs typeface="Times New Roman" panose="02020603050405020304" pitchFamily="18" charset="0"/>
              </a:rPr>
              <a:t>	an automated fashion</a:t>
            </a:r>
            <a:r>
              <a:rPr lang="en-US" sz="2000" b="1"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pPr lvl="0" algn="just">
              <a:buSzPts val="1600"/>
            </a:pPr>
            <a:endParaRPr lang="en-US" sz="2000" b="1" dirty="0">
              <a:latin typeface="Times New Roman" panose="02020603050405020304" pitchFamily="18" charset="0"/>
              <a:cs typeface="Times New Roman" panose="02020603050405020304" pitchFamily="18" charset="0"/>
            </a:endParaRPr>
          </a:p>
          <a:p>
            <a:pPr lvl="0" algn="just">
              <a:buSzPts val="1600"/>
            </a:pPr>
            <a:r>
              <a:rPr lang="en-US" sz="2000" b="1" dirty="0">
                <a:latin typeface="Times New Roman" panose="02020603050405020304" pitchFamily="18" charset="0"/>
                <a:cs typeface="Times New Roman" panose="02020603050405020304" pitchFamily="18" charset="0"/>
              </a:rPr>
              <a:t>• 	Smart Grid is a generic label for the </a:t>
            </a:r>
            <a:r>
              <a:rPr lang="en-US" sz="2000" b="1" dirty="0" smtClean="0">
                <a:latin typeface="Times New Roman" panose="02020603050405020304" pitchFamily="18" charset="0"/>
                <a:cs typeface="Times New Roman" panose="02020603050405020304" pitchFamily="18" charset="0"/>
              </a:rPr>
              <a:t>application of </a:t>
            </a:r>
            <a:r>
              <a:rPr lang="en-US" sz="2000" b="1" dirty="0">
                <a:latin typeface="Times New Roman" panose="02020603050405020304" pitchFamily="18" charset="0"/>
                <a:cs typeface="Times New Roman" panose="02020603050405020304" pitchFamily="18" charset="0"/>
              </a:rPr>
              <a:t>computer,  </a:t>
            </a:r>
            <a:r>
              <a:rPr lang="en-US" sz="2000" b="1" dirty="0" smtClean="0">
                <a:latin typeface="Times New Roman" panose="02020603050405020304" pitchFamily="18" charset="0"/>
                <a:cs typeface="Times New Roman" panose="02020603050405020304" pitchFamily="18" charset="0"/>
              </a:rPr>
              <a:t>	intelligence and </a:t>
            </a:r>
            <a:r>
              <a:rPr lang="en-US" sz="2000" b="1" dirty="0">
                <a:latin typeface="Times New Roman" panose="02020603050405020304" pitchFamily="18" charset="0"/>
                <a:cs typeface="Times New Roman" panose="02020603050405020304" pitchFamily="18" charset="0"/>
              </a:rPr>
              <a:t>	networking abilities to the </a:t>
            </a:r>
            <a:r>
              <a:rPr lang="en-US" sz="2000" b="1" dirty="0" smtClean="0">
                <a:latin typeface="Times New Roman" panose="02020603050405020304" pitchFamily="18" charset="0"/>
                <a:cs typeface="Times New Roman" panose="02020603050405020304" pitchFamily="18" charset="0"/>
              </a:rPr>
              <a:t>existing </a:t>
            </a:r>
            <a:r>
              <a:rPr lang="en-US" sz="2000" b="1" dirty="0">
                <a:latin typeface="Times New Roman" panose="02020603050405020304" pitchFamily="18" charset="0"/>
                <a:cs typeface="Times New Roman" panose="02020603050405020304" pitchFamily="18" charset="0"/>
              </a:rPr>
              <a:t>dumb </a:t>
            </a:r>
            <a:r>
              <a:rPr lang="en-US" sz="2000" b="1" dirty="0" smtClean="0">
                <a:latin typeface="Times New Roman" panose="02020603050405020304" pitchFamily="18" charset="0"/>
                <a:cs typeface="Times New Roman" panose="02020603050405020304" pitchFamily="18" charset="0"/>
              </a:rPr>
              <a:t>	electricity </a:t>
            </a:r>
            <a:r>
              <a:rPr lang="en-US" sz="2000" b="1" dirty="0">
                <a:latin typeface="Times New Roman" panose="02020603050405020304" pitchFamily="18" charset="0"/>
                <a:cs typeface="Times New Roman" panose="02020603050405020304" pitchFamily="18" charset="0"/>
              </a:rPr>
              <a:t>distribution </a:t>
            </a:r>
            <a:r>
              <a:rPr lang="en-US" sz="2000" b="1" dirty="0" smtClean="0">
                <a:latin typeface="Times New Roman" panose="02020603050405020304" pitchFamily="18" charset="0"/>
                <a:cs typeface="Times New Roman" panose="02020603050405020304" pitchFamily="18" charset="0"/>
              </a:rPr>
              <a:t>systems.</a:t>
            </a:r>
            <a:endParaRPr lang="en-US" sz="2000" b="1"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26" name="Rectangular Callout 25"/>
          <p:cNvSpPr/>
          <p:nvPr/>
        </p:nvSpPr>
        <p:spPr>
          <a:xfrm>
            <a:off x="4046987" y="260148"/>
            <a:ext cx="7476067" cy="4758267"/>
          </a:xfrm>
          <a:prstGeom prst="wedgeRectCallout">
            <a:avLst>
              <a:gd name="adj1" fmla="val -59456"/>
              <a:gd name="adj2" fmla="val -12918"/>
            </a:avLst>
          </a:prstGeom>
          <a:solidFill>
            <a:schemeClr val="accent4">
              <a:lumMod val="50000"/>
            </a:schemeClr>
          </a:solidFill>
          <a:ln>
            <a:solidFill>
              <a:schemeClr val="tx1">
                <a:lumMod val="95000"/>
                <a:lumOff val="5000"/>
              </a:schemeClr>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Times New Roman" panose="02020603050405020304" pitchFamily="18" charset="0"/>
                <a:cs typeface="Times New Roman" panose="02020603050405020304" pitchFamily="18" charset="0"/>
              </a:rPr>
              <a:t>Why Smart Grid?</a:t>
            </a:r>
          </a:p>
          <a:p>
            <a:pPr algn="ctr"/>
            <a:endParaRPr lang="en-US" sz="2000" dirty="0">
              <a:latin typeface="Times New Roman" panose="02020603050405020304" pitchFamily="18" charset="0"/>
              <a:cs typeface="Times New Roman" panose="02020603050405020304" pitchFamily="18" charset="0"/>
            </a:endParaRPr>
          </a:p>
          <a:p>
            <a:pPr lvl="1" algn="just">
              <a:buFont typeface="Arial" pitchFamily="34" charset="0"/>
              <a:buChar char="•"/>
            </a:pPr>
            <a:r>
              <a:rPr lang="en-US" sz="2000" b="1" dirty="0" smtClean="0">
                <a:latin typeface="Times New Roman" panose="02020603050405020304" pitchFamily="18" charset="0"/>
                <a:cs typeface="Times New Roman" panose="02020603050405020304" pitchFamily="18" charset="0"/>
              </a:rPr>
              <a:t>  Improve </a:t>
            </a:r>
            <a:r>
              <a:rPr lang="en-US" sz="2000" b="1" dirty="0">
                <a:latin typeface="Times New Roman" panose="02020603050405020304" pitchFamily="18" charset="0"/>
                <a:cs typeface="Times New Roman" panose="02020603050405020304" pitchFamily="18" charset="0"/>
              </a:rPr>
              <a:t>distribution management</a:t>
            </a:r>
          </a:p>
          <a:p>
            <a:pPr lvl="1" algn="just">
              <a:buFont typeface="Arial" pitchFamily="34" charset="0"/>
              <a:buChar char="•"/>
            </a:pPr>
            <a:r>
              <a:rPr lang="en-US" sz="2000" b="1" dirty="0" smtClean="0">
                <a:latin typeface="Times New Roman" panose="02020603050405020304" pitchFamily="18" charset="0"/>
                <a:cs typeface="Times New Roman" panose="02020603050405020304" pitchFamily="18" charset="0"/>
              </a:rPr>
              <a:t>  Self-sufficient </a:t>
            </a:r>
            <a:r>
              <a:rPr lang="en-US" sz="2000" b="1" dirty="0">
                <a:latin typeface="Times New Roman" panose="02020603050405020304" pitchFamily="18" charset="0"/>
                <a:cs typeface="Times New Roman" panose="02020603050405020304" pitchFamily="18" charset="0"/>
              </a:rPr>
              <a:t>&amp; self-healing too</a:t>
            </a:r>
          </a:p>
          <a:p>
            <a:pPr lvl="1" algn="just">
              <a:buFont typeface="Arial" pitchFamily="34" charset="0"/>
              <a:buChar char="•"/>
            </a:pPr>
            <a:r>
              <a:rPr lang="en-US" sz="2000" b="1" dirty="0" smtClean="0">
                <a:latin typeface="Times New Roman" panose="02020603050405020304" pitchFamily="18" charset="0"/>
                <a:cs typeface="Times New Roman" panose="02020603050405020304" pitchFamily="18" charset="0"/>
              </a:rPr>
              <a:t>  Automation </a:t>
            </a:r>
            <a:r>
              <a:rPr lang="en-US" sz="2000" b="1" dirty="0">
                <a:latin typeface="Times New Roman" panose="02020603050405020304" pitchFamily="18" charset="0"/>
                <a:cs typeface="Times New Roman" panose="02020603050405020304" pitchFamily="18" charset="0"/>
              </a:rPr>
              <a:t>technology</a:t>
            </a:r>
          </a:p>
          <a:p>
            <a:pPr lvl="1" algn="just">
              <a:buFont typeface="Arial" pitchFamily="34" charset="0"/>
              <a:buChar char="•"/>
            </a:pPr>
            <a:r>
              <a:rPr lang="en-US" sz="2000" b="1" dirty="0" smtClean="0">
                <a:latin typeface="Times New Roman" panose="02020603050405020304" pitchFamily="18" charset="0"/>
                <a:cs typeface="Times New Roman" panose="02020603050405020304" pitchFamily="18" charset="0"/>
              </a:rPr>
              <a:t>  Sensing </a:t>
            </a:r>
            <a:r>
              <a:rPr lang="en-US" sz="2000" b="1" dirty="0">
                <a:latin typeface="Times New Roman" panose="02020603050405020304" pitchFamily="18" charset="0"/>
                <a:cs typeface="Times New Roman" panose="02020603050405020304" pitchFamily="18" charset="0"/>
              </a:rPr>
              <a:t>&amp; measurement technologies</a:t>
            </a:r>
          </a:p>
          <a:p>
            <a:pPr lvl="1" algn="just">
              <a:buFont typeface="Arial" pitchFamily="34" charset="0"/>
              <a:buChar char="•"/>
            </a:pPr>
            <a:r>
              <a:rPr lang="en-US" sz="2000" b="1" dirty="0" smtClean="0">
                <a:latin typeface="Times New Roman" panose="02020603050405020304" pitchFamily="18" charset="0"/>
                <a:cs typeface="Times New Roman" panose="02020603050405020304" pitchFamily="18" charset="0"/>
              </a:rPr>
              <a:t>  Increased </a:t>
            </a:r>
            <a:r>
              <a:rPr lang="en-US" sz="2000" b="1" dirty="0">
                <a:latin typeface="Times New Roman" panose="02020603050405020304" pitchFamily="18" charset="0"/>
                <a:cs typeface="Times New Roman" panose="02020603050405020304" pitchFamily="18" charset="0"/>
              </a:rPr>
              <a:t>efficiency</a:t>
            </a:r>
          </a:p>
          <a:p>
            <a:pPr lvl="1" algn="just">
              <a:buFont typeface="Arial" pitchFamily="34" charset="0"/>
              <a:buChar char="•"/>
            </a:pPr>
            <a:r>
              <a:rPr lang="en-US" sz="2000" b="1" dirty="0" smtClean="0">
                <a:latin typeface="Times New Roman" panose="02020603050405020304" pitchFamily="18" charset="0"/>
                <a:cs typeface="Times New Roman" panose="02020603050405020304" pitchFamily="18" charset="0"/>
              </a:rPr>
              <a:t>  Sustainable </a:t>
            </a:r>
            <a:r>
              <a:rPr lang="en-US" sz="2000" b="1" dirty="0">
                <a:latin typeface="Times New Roman" panose="02020603050405020304" pitchFamily="18" charset="0"/>
                <a:cs typeface="Times New Roman" panose="02020603050405020304" pitchFamily="18" charset="0"/>
              </a:rPr>
              <a:t>&amp; quality electricity</a:t>
            </a:r>
          </a:p>
          <a:p>
            <a:pPr lvl="1" algn="just">
              <a:buFont typeface="Arial" pitchFamily="34" charset="0"/>
              <a:buChar char="•"/>
            </a:pPr>
            <a:r>
              <a:rPr lang="en-US" sz="2000" b="1" dirty="0" smtClean="0">
                <a:latin typeface="Times New Roman" panose="02020603050405020304" pitchFamily="18" charset="0"/>
                <a:cs typeface="Times New Roman" panose="02020603050405020304" pitchFamily="18" charset="0"/>
              </a:rPr>
              <a:t>  Dynamic </a:t>
            </a:r>
            <a:r>
              <a:rPr lang="en-US" sz="2000" b="1" dirty="0">
                <a:latin typeface="Times New Roman" panose="02020603050405020304" pitchFamily="18" charset="0"/>
                <a:cs typeface="Times New Roman" panose="02020603050405020304" pitchFamily="18" charset="0"/>
              </a:rPr>
              <a:t>pricing mechanism</a:t>
            </a:r>
          </a:p>
          <a:p>
            <a:pPr lvl="1" algn="just">
              <a:buFont typeface="Arial" pitchFamily="34" charset="0"/>
              <a:buChar char="•"/>
            </a:pPr>
            <a:r>
              <a:rPr lang="en-US" sz="2000" b="1" dirty="0" smtClean="0">
                <a:latin typeface="Times New Roman" panose="02020603050405020304" pitchFamily="18" charset="0"/>
                <a:cs typeface="Times New Roman" panose="02020603050405020304" pitchFamily="18" charset="0"/>
              </a:rPr>
              <a:t>  Web </a:t>
            </a:r>
            <a:r>
              <a:rPr lang="en-US" sz="2000" b="1" dirty="0">
                <a:latin typeface="Times New Roman" panose="02020603050405020304" pitchFamily="18" charset="0"/>
                <a:cs typeface="Times New Roman" panose="02020603050405020304" pitchFamily="18" charset="0"/>
              </a:rPr>
              <a:t>portal &amp; mobile apps</a:t>
            </a:r>
          </a:p>
          <a:p>
            <a:pPr algn="ctr"/>
            <a:endParaRPr lang="en-US" sz="2000" dirty="0" smtClean="0">
              <a:latin typeface="Times New Roman" panose="02020603050405020304" pitchFamily="18" charset="0"/>
              <a:cs typeface="Times New Roman" panose="02020603050405020304" pitchFamily="18" charset="0"/>
            </a:endParaRPr>
          </a:p>
          <a:p>
            <a:pPr algn="ctr"/>
            <a:endParaRPr lang="en-US" sz="2000" dirty="0">
              <a:latin typeface="Times New Roman" panose="02020603050405020304" pitchFamily="18" charset="0"/>
              <a:cs typeface="Times New Roman" panose="02020603050405020304" pitchFamily="18" charset="0"/>
            </a:endParaRPr>
          </a:p>
        </p:txBody>
      </p:sp>
      <p:grpSp>
        <p:nvGrpSpPr>
          <p:cNvPr id="5" name="Group 26"/>
          <p:cNvGrpSpPr/>
          <p:nvPr/>
        </p:nvGrpSpPr>
        <p:grpSpPr>
          <a:xfrm>
            <a:off x="10935454" y="6352764"/>
            <a:ext cx="1192320" cy="437760"/>
            <a:chOff x="10944000" y="6404040"/>
            <a:chExt cx="1192320" cy="437760"/>
          </a:xfrm>
        </p:grpSpPr>
        <p:sp>
          <p:nvSpPr>
            <p:cNvPr id="6"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7"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5  </a:t>
              </a:r>
              <a:r>
                <a:rPr lang="en-IN" sz="1800" b="1" strike="noStrike" spc="-1" dirty="0" smtClean="0">
                  <a:latin typeface="Times New Roman" panose="02020603050405020304" pitchFamily="18" charset="0"/>
                  <a:cs typeface="Times New Roman" panose="02020603050405020304" pitchFamily="18" charset="0"/>
                </a:rPr>
                <a:t> </a:t>
              </a:r>
              <a:r>
                <a:rPr lang="en-IN" sz="1800" b="1" strike="noStrike" spc="-1" dirty="0">
                  <a:latin typeface="Times New Roman" panose="02020603050405020304" pitchFamily="18" charset="0"/>
                  <a:cs typeface="Times New Roman" panose="02020603050405020304" pitchFamily="18" charset="0"/>
                </a:rPr>
                <a:t>of</a:t>
              </a:r>
            </a:p>
          </p:txBody>
        </p:sp>
      </p:grpSp>
    </p:spTree>
    <p:extLst>
      <p:ext uri="{BB962C8B-B14F-4D97-AF65-F5344CB8AC3E}">
        <p14:creationId xmlns:p14="http://schemas.microsoft.com/office/powerpoint/2010/main" val="2475290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249"/>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left)">
                                      <p:cBhvr>
                                        <p:cTn id="11" dur="1000"/>
                                        <p:tgtEl>
                                          <p:spTgt spid="25"/>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xit" presetSubtype="2" fill="hold" grpId="1" nodeType="clickEffect">
                                  <p:stCondLst>
                                    <p:cond delay="0"/>
                                  </p:stCondLst>
                                  <p:childTnLst>
                                    <p:animEffect transition="out" filter="wipe(right)">
                                      <p:cBhvr>
                                        <p:cTn id="15" dur="1000"/>
                                        <p:tgtEl>
                                          <p:spTgt spid="25"/>
                                        </p:tgtEl>
                                      </p:cBhvr>
                                    </p:animEffect>
                                    <p:set>
                                      <p:cBhvr>
                                        <p:cTn id="16" dur="1" fill="hold">
                                          <p:stCondLst>
                                            <p:cond delay="999"/>
                                          </p:stCondLst>
                                        </p:cTn>
                                        <p:tgtEl>
                                          <p:spTgt spid="2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wipe(left)">
                                      <p:cBhvr>
                                        <p:cTn id="21" dur="1000"/>
                                        <p:tgtEl>
                                          <p:spTgt spid="26"/>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xit" presetSubtype="2" fill="hold" grpId="1" nodeType="clickEffect">
                                  <p:stCondLst>
                                    <p:cond delay="0"/>
                                  </p:stCondLst>
                                  <p:childTnLst>
                                    <p:animEffect transition="out" filter="wipe(right)">
                                      <p:cBhvr>
                                        <p:cTn id="25" dur="1000"/>
                                        <p:tgtEl>
                                          <p:spTgt spid="26"/>
                                        </p:tgtEl>
                                      </p:cBhvr>
                                    </p:animEffect>
                                    <p:set>
                                      <p:cBhvr>
                                        <p:cTn id="26" dur="1" fill="hold">
                                          <p:stCondLst>
                                            <p:cond delay="999"/>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5" grpId="1" animBg="1"/>
      <p:bldP spid="26" grpId="0" animBg="1"/>
      <p:bldP spid="26"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 xmlns:a16="http://schemas.microsoft.com/office/drawing/2014/main" id="{F85D84FB-B9AD-451C-B829-31C0171022DC}"/>
              </a:ext>
            </a:extLst>
          </p:cNvPr>
          <p:cNvSpPr/>
          <p:nvPr/>
        </p:nvSpPr>
        <p:spPr>
          <a:xfrm>
            <a:off x="0" y="8057"/>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3600" b="1" dirty="0" smtClean="0">
                <a:solidFill>
                  <a:schemeClr val="bg1"/>
                </a:solidFill>
                <a:latin typeface="Times New Roman" panose="02020603050405020304" pitchFamily="18" charset="0"/>
                <a:cs typeface="Times New Roman" panose="02020603050405020304" pitchFamily="18" charset="0"/>
              </a:rPr>
              <a:t>Comparison</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 xmlns:a16="http://schemas.microsoft.com/office/drawing/2014/main" id="{143F7091-0B27-4247-B7CF-0C5F7DFEB345}"/>
              </a:ext>
            </a:extLst>
          </p:cNvPr>
          <p:cNvSpPr txBox="1"/>
          <p:nvPr/>
        </p:nvSpPr>
        <p:spPr>
          <a:xfrm>
            <a:off x="821270" y="2520887"/>
            <a:ext cx="3939556" cy="461665"/>
          </a:xfrm>
          <a:prstGeom prst="rect">
            <a:avLst/>
          </a:prstGeom>
          <a:noFill/>
        </p:spPr>
        <p:txBody>
          <a:bodyPr wrap="square" rtlCol="0">
            <a:spAutoFit/>
          </a:bodyPr>
          <a:lstStyle/>
          <a:p>
            <a:r>
              <a:rPr lang="en-US" altLang="ko-KR" sz="2400" dirty="0" smtClean="0">
                <a:latin typeface="Times New Roman" panose="02020603050405020304" pitchFamily="18" charset="0"/>
                <a:cs typeface="Times New Roman" panose="02020603050405020304" pitchFamily="18" charset="0"/>
              </a:rPr>
              <a:t>Electromechanical</a:t>
            </a:r>
            <a:endParaRPr lang="ko-KR" altLang="en-US" sz="2400" dirty="0">
              <a:latin typeface="Times New Roman" panose="02020603050405020304" pitchFamily="18" charset="0"/>
              <a:cs typeface="Times New Roman" panose="02020603050405020304" pitchFamily="18" charset="0"/>
            </a:endParaRPr>
          </a:p>
        </p:txBody>
      </p:sp>
      <p:sp>
        <p:nvSpPr>
          <p:cNvPr id="28" name="Rectangle 16">
            <a:extLst>
              <a:ext uri="{FF2B5EF4-FFF2-40B4-BE49-F238E27FC236}">
                <a16:creationId xmlns="" xmlns:a16="http://schemas.microsoft.com/office/drawing/2014/main" id="{253F2E68-CD8F-42DB-B301-9B07659A449F}"/>
              </a:ext>
            </a:extLst>
          </p:cNvPr>
          <p:cNvSpPr/>
          <p:nvPr/>
        </p:nvSpPr>
        <p:spPr>
          <a:xfrm>
            <a:off x="10919982" y="2248920"/>
            <a:ext cx="389014" cy="255665"/>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3" name="Rectangle 9">
            <a:extLst>
              <a:ext uri="{FF2B5EF4-FFF2-40B4-BE49-F238E27FC236}">
                <a16:creationId xmlns="" xmlns:a16="http://schemas.microsoft.com/office/drawing/2014/main" id="{DE9D5955-C20B-4AE2-8E51-9908CAD8DA58}"/>
              </a:ext>
            </a:extLst>
          </p:cNvPr>
          <p:cNvSpPr/>
          <p:nvPr/>
        </p:nvSpPr>
        <p:spPr>
          <a:xfrm>
            <a:off x="10938270" y="5327380"/>
            <a:ext cx="339147" cy="317472"/>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9" name="Picture Placeholder 33">
            <a:extLst>
              <a:ext uri="{FF2B5EF4-FFF2-40B4-BE49-F238E27FC236}">
                <a16:creationId xmlns="" xmlns:a16="http://schemas.microsoft.com/office/drawing/2014/main" id="{1FBF17DA-56C0-4E25-802F-CC5980D3026C}"/>
              </a:ext>
            </a:extLst>
          </p:cNvPr>
          <p:cNvSpPr txBox="1">
            <a:spLocks/>
          </p:cNvSpPr>
          <p:nvPr/>
        </p:nvSpPr>
        <p:spPr>
          <a:xfrm>
            <a:off x="4957430" y="1977991"/>
            <a:ext cx="2288460" cy="3753075"/>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w="12700">
            <a:noFill/>
          </a:ln>
        </p:spPr>
      </p:sp>
      <p:sp>
        <p:nvSpPr>
          <p:cNvPr id="43" name="TextBox 42">
            <a:extLst>
              <a:ext uri="{FF2B5EF4-FFF2-40B4-BE49-F238E27FC236}">
                <a16:creationId xmlns="" xmlns:a16="http://schemas.microsoft.com/office/drawing/2014/main" id="{143F7091-0B27-4247-B7CF-0C5F7DFEB345}"/>
              </a:ext>
            </a:extLst>
          </p:cNvPr>
          <p:cNvSpPr txBox="1"/>
          <p:nvPr/>
        </p:nvSpPr>
        <p:spPr>
          <a:xfrm>
            <a:off x="8255032" y="2529353"/>
            <a:ext cx="3939556" cy="461665"/>
          </a:xfrm>
          <a:prstGeom prst="rect">
            <a:avLst/>
          </a:prstGeom>
          <a:noFill/>
        </p:spPr>
        <p:txBody>
          <a:bodyPr wrap="square" rtlCol="0">
            <a:spAutoFit/>
          </a:bodyPr>
          <a:lstStyle/>
          <a:p>
            <a:r>
              <a:rPr lang="en-US" altLang="ko-KR" sz="2400" dirty="0" smtClean="0">
                <a:latin typeface="Times New Roman" panose="02020603050405020304" pitchFamily="18" charset="0"/>
                <a:cs typeface="Times New Roman" panose="02020603050405020304" pitchFamily="18" charset="0"/>
              </a:rPr>
              <a:t>Digital</a:t>
            </a:r>
            <a:endParaRPr lang="ko-KR" altLang="en-US" sz="2400" dirty="0">
              <a:latin typeface="Times New Roman" panose="02020603050405020304" pitchFamily="18" charset="0"/>
              <a:cs typeface="Times New Roman" panose="02020603050405020304" pitchFamily="18" charset="0"/>
            </a:endParaRPr>
          </a:p>
        </p:txBody>
      </p:sp>
      <p:sp>
        <p:nvSpPr>
          <p:cNvPr id="44" name="TextBox 43">
            <a:extLst>
              <a:ext uri="{FF2B5EF4-FFF2-40B4-BE49-F238E27FC236}">
                <a16:creationId xmlns="" xmlns:a16="http://schemas.microsoft.com/office/drawing/2014/main" id="{143F7091-0B27-4247-B7CF-0C5F7DFEB345}"/>
              </a:ext>
            </a:extLst>
          </p:cNvPr>
          <p:cNvSpPr txBox="1"/>
          <p:nvPr/>
        </p:nvSpPr>
        <p:spPr>
          <a:xfrm>
            <a:off x="829731" y="3350624"/>
            <a:ext cx="3939556" cy="461665"/>
          </a:xfrm>
          <a:prstGeom prst="rect">
            <a:avLst/>
          </a:prstGeom>
          <a:noFill/>
        </p:spPr>
        <p:txBody>
          <a:bodyPr wrap="square" rtlCol="0">
            <a:spAutoFit/>
          </a:bodyPr>
          <a:lstStyle/>
          <a:p>
            <a:r>
              <a:rPr lang="en-US" altLang="ko-KR" sz="2400" dirty="0" smtClean="0">
                <a:solidFill>
                  <a:schemeClr val="bg1"/>
                </a:solidFill>
                <a:latin typeface="Times New Roman" panose="02020603050405020304" pitchFamily="18" charset="0"/>
                <a:cs typeface="Times New Roman" panose="02020603050405020304" pitchFamily="18" charset="0"/>
              </a:rPr>
              <a:t>One way transmission</a:t>
            </a:r>
            <a:endParaRPr lang="ko-KR" altLang="en-US" sz="2400" dirty="0">
              <a:solidFill>
                <a:schemeClr val="bg1"/>
              </a:solidFill>
              <a:latin typeface="Times New Roman" panose="02020603050405020304" pitchFamily="18" charset="0"/>
              <a:cs typeface="Times New Roman" panose="02020603050405020304" pitchFamily="18" charset="0"/>
            </a:endParaRPr>
          </a:p>
        </p:txBody>
      </p:sp>
      <p:sp>
        <p:nvSpPr>
          <p:cNvPr id="45" name="TextBox 44">
            <a:extLst>
              <a:ext uri="{FF2B5EF4-FFF2-40B4-BE49-F238E27FC236}">
                <a16:creationId xmlns="" xmlns:a16="http://schemas.microsoft.com/office/drawing/2014/main" id="{143F7091-0B27-4247-B7CF-0C5F7DFEB345}"/>
              </a:ext>
            </a:extLst>
          </p:cNvPr>
          <p:cNvSpPr txBox="1"/>
          <p:nvPr/>
        </p:nvSpPr>
        <p:spPr>
          <a:xfrm>
            <a:off x="8255028" y="3350624"/>
            <a:ext cx="3939556" cy="461665"/>
          </a:xfrm>
          <a:prstGeom prst="rect">
            <a:avLst/>
          </a:prstGeom>
          <a:noFill/>
        </p:spPr>
        <p:txBody>
          <a:bodyPr wrap="square" rtlCol="0">
            <a:spAutoFit/>
          </a:bodyPr>
          <a:lstStyle/>
          <a:p>
            <a:r>
              <a:rPr lang="en-US" altLang="ko-KR" sz="2400" dirty="0" smtClean="0">
                <a:solidFill>
                  <a:schemeClr val="bg1"/>
                </a:solidFill>
                <a:latin typeface="Times New Roman" panose="02020603050405020304" pitchFamily="18" charset="0"/>
                <a:cs typeface="Times New Roman" panose="02020603050405020304" pitchFamily="18" charset="0"/>
              </a:rPr>
              <a:t>Two way transmission</a:t>
            </a:r>
            <a:endParaRPr lang="ko-KR" altLang="en-US" sz="2400" dirty="0">
              <a:solidFill>
                <a:schemeClr val="bg1"/>
              </a:solidFill>
              <a:latin typeface="Times New Roman" panose="02020603050405020304" pitchFamily="18" charset="0"/>
              <a:cs typeface="Times New Roman" panose="02020603050405020304" pitchFamily="18" charset="0"/>
            </a:endParaRPr>
          </a:p>
        </p:txBody>
      </p:sp>
      <p:sp>
        <p:nvSpPr>
          <p:cNvPr id="46" name="TextBox 45">
            <a:extLst>
              <a:ext uri="{FF2B5EF4-FFF2-40B4-BE49-F238E27FC236}">
                <a16:creationId xmlns="" xmlns:a16="http://schemas.microsoft.com/office/drawing/2014/main" id="{143F7091-0B27-4247-B7CF-0C5F7DFEB345}"/>
              </a:ext>
            </a:extLst>
          </p:cNvPr>
          <p:cNvSpPr txBox="1"/>
          <p:nvPr/>
        </p:nvSpPr>
        <p:spPr>
          <a:xfrm>
            <a:off x="829726" y="4070298"/>
            <a:ext cx="3939556" cy="461665"/>
          </a:xfrm>
          <a:prstGeom prst="rect">
            <a:avLst/>
          </a:prstGeom>
          <a:noFill/>
        </p:spPr>
        <p:txBody>
          <a:bodyPr wrap="square" rtlCol="0">
            <a:spAutoFit/>
          </a:bodyPr>
          <a:lstStyle/>
          <a:p>
            <a:r>
              <a:rPr lang="en-US" altLang="ko-KR" sz="2400" dirty="0" smtClean="0">
                <a:solidFill>
                  <a:schemeClr val="bg1"/>
                </a:solidFill>
                <a:latin typeface="Times New Roman" panose="02020603050405020304" pitchFamily="18" charset="0"/>
                <a:cs typeface="Times New Roman" panose="02020603050405020304" pitchFamily="18" charset="0"/>
              </a:rPr>
              <a:t>Centralized Organization</a:t>
            </a:r>
            <a:endParaRPr lang="ko-KR" altLang="en-US" sz="2400" dirty="0">
              <a:solidFill>
                <a:schemeClr val="bg1"/>
              </a:solidFill>
              <a:latin typeface="Times New Roman" panose="02020603050405020304" pitchFamily="18" charset="0"/>
              <a:cs typeface="Times New Roman" panose="02020603050405020304" pitchFamily="18" charset="0"/>
            </a:endParaRPr>
          </a:p>
        </p:txBody>
      </p:sp>
      <p:sp>
        <p:nvSpPr>
          <p:cNvPr id="47" name="TextBox 46">
            <a:extLst>
              <a:ext uri="{FF2B5EF4-FFF2-40B4-BE49-F238E27FC236}">
                <a16:creationId xmlns="" xmlns:a16="http://schemas.microsoft.com/office/drawing/2014/main" id="{143F7091-0B27-4247-B7CF-0C5F7DFEB345}"/>
              </a:ext>
            </a:extLst>
          </p:cNvPr>
          <p:cNvSpPr txBox="1"/>
          <p:nvPr/>
        </p:nvSpPr>
        <p:spPr>
          <a:xfrm>
            <a:off x="8255023" y="4070298"/>
            <a:ext cx="3939556" cy="461665"/>
          </a:xfrm>
          <a:prstGeom prst="rect">
            <a:avLst/>
          </a:prstGeom>
          <a:noFill/>
        </p:spPr>
        <p:txBody>
          <a:bodyPr wrap="square" rtlCol="0">
            <a:spAutoFit/>
          </a:bodyPr>
          <a:lstStyle/>
          <a:p>
            <a:r>
              <a:rPr lang="en-US" altLang="ko-KR" sz="2400" dirty="0" smtClean="0">
                <a:solidFill>
                  <a:schemeClr val="bg1"/>
                </a:solidFill>
                <a:latin typeface="Times New Roman" panose="02020603050405020304" pitchFamily="18" charset="0"/>
                <a:cs typeface="Times New Roman" panose="02020603050405020304" pitchFamily="18" charset="0"/>
              </a:rPr>
              <a:t>Distributed </a:t>
            </a:r>
            <a:r>
              <a:rPr lang="en-US" altLang="ko-KR" sz="2400" dirty="0" err="1" smtClean="0">
                <a:solidFill>
                  <a:schemeClr val="bg1"/>
                </a:solidFill>
                <a:latin typeface="Times New Roman" panose="02020603050405020304" pitchFamily="18" charset="0"/>
                <a:cs typeface="Times New Roman" panose="02020603050405020304" pitchFamily="18" charset="0"/>
              </a:rPr>
              <a:t>Organisation</a:t>
            </a:r>
            <a:endParaRPr lang="ko-KR" altLang="en-US" sz="2400" dirty="0">
              <a:solidFill>
                <a:schemeClr val="bg1"/>
              </a:solidFill>
              <a:latin typeface="Times New Roman" panose="02020603050405020304" pitchFamily="18" charset="0"/>
              <a:cs typeface="Times New Roman" panose="02020603050405020304" pitchFamily="18" charset="0"/>
            </a:endParaRPr>
          </a:p>
        </p:txBody>
      </p:sp>
      <p:sp>
        <p:nvSpPr>
          <p:cNvPr id="48" name="TextBox 47">
            <a:extLst>
              <a:ext uri="{FF2B5EF4-FFF2-40B4-BE49-F238E27FC236}">
                <a16:creationId xmlns="" xmlns:a16="http://schemas.microsoft.com/office/drawing/2014/main" id="{143F7091-0B27-4247-B7CF-0C5F7DFEB345}"/>
              </a:ext>
            </a:extLst>
          </p:cNvPr>
          <p:cNvSpPr txBox="1"/>
          <p:nvPr/>
        </p:nvSpPr>
        <p:spPr>
          <a:xfrm>
            <a:off x="829727" y="4857690"/>
            <a:ext cx="3939556" cy="461665"/>
          </a:xfrm>
          <a:prstGeom prst="rect">
            <a:avLst/>
          </a:prstGeom>
          <a:noFill/>
        </p:spPr>
        <p:txBody>
          <a:bodyPr wrap="square" rtlCol="0">
            <a:spAutoFit/>
          </a:bodyPr>
          <a:lstStyle/>
          <a:p>
            <a:r>
              <a:rPr lang="en-US" altLang="ko-KR" sz="2400" dirty="0" smtClean="0">
                <a:latin typeface="Times New Roman" panose="02020603050405020304" pitchFamily="18" charset="0"/>
                <a:cs typeface="Times New Roman" panose="02020603050405020304" pitchFamily="18" charset="0"/>
              </a:rPr>
              <a:t>Manual Monitoring</a:t>
            </a:r>
            <a:endParaRPr lang="ko-KR" altLang="en-US" sz="2400" dirty="0">
              <a:latin typeface="Times New Roman" panose="02020603050405020304" pitchFamily="18" charset="0"/>
              <a:cs typeface="Times New Roman" panose="02020603050405020304" pitchFamily="18" charset="0"/>
            </a:endParaRPr>
          </a:p>
        </p:txBody>
      </p:sp>
      <p:sp>
        <p:nvSpPr>
          <p:cNvPr id="49" name="TextBox 48">
            <a:extLst>
              <a:ext uri="{FF2B5EF4-FFF2-40B4-BE49-F238E27FC236}">
                <a16:creationId xmlns="" xmlns:a16="http://schemas.microsoft.com/office/drawing/2014/main" id="{143F7091-0B27-4247-B7CF-0C5F7DFEB345}"/>
              </a:ext>
            </a:extLst>
          </p:cNvPr>
          <p:cNvSpPr txBox="1"/>
          <p:nvPr/>
        </p:nvSpPr>
        <p:spPr>
          <a:xfrm>
            <a:off x="8255024" y="4857690"/>
            <a:ext cx="3939556" cy="461665"/>
          </a:xfrm>
          <a:prstGeom prst="rect">
            <a:avLst/>
          </a:prstGeom>
          <a:noFill/>
        </p:spPr>
        <p:txBody>
          <a:bodyPr wrap="square" rtlCol="0">
            <a:spAutoFit/>
          </a:bodyPr>
          <a:lstStyle/>
          <a:p>
            <a:r>
              <a:rPr lang="en-US" altLang="ko-KR" sz="2400" dirty="0" smtClean="0">
                <a:latin typeface="Times New Roman" panose="02020603050405020304" pitchFamily="18" charset="0"/>
                <a:cs typeface="Times New Roman" panose="02020603050405020304" pitchFamily="18" charset="0"/>
              </a:rPr>
              <a:t>Self Monitoring</a:t>
            </a:r>
            <a:endParaRPr lang="ko-KR" altLang="en-US" sz="2400" dirty="0">
              <a:latin typeface="Times New Roman" panose="02020603050405020304" pitchFamily="18" charset="0"/>
              <a:cs typeface="Times New Roman" panose="02020603050405020304" pitchFamily="18" charset="0"/>
            </a:endParaRPr>
          </a:p>
        </p:txBody>
      </p:sp>
      <p:sp>
        <p:nvSpPr>
          <p:cNvPr id="50" name="TextBox 49">
            <a:extLst>
              <a:ext uri="{FF2B5EF4-FFF2-40B4-BE49-F238E27FC236}">
                <a16:creationId xmlns="" xmlns:a16="http://schemas.microsoft.com/office/drawing/2014/main" id="{143F7091-0B27-4247-B7CF-0C5F7DFEB345}"/>
              </a:ext>
            </a:extLst>
          </p:cNvPr>
          <p:cNvSpPr txBox="1"/>
          <p:nvPr/>
        </p:nvSpPr>
        <p:spPr>
          <a:xfrm>
            <a:off x="829722" y="5577364"/>
            <a:ext cx="3939556" cy="461665"/>
          </a:xfrm>
          <a:prstGeom prst="rect">
            <a:avLst/>
          </a:prstGeom>
          <a:noFill/>
        </p:spPr>
        <p:txBody>
          <a:bodyPr wrap="square" rtlCol="0">
            <a:spAutoFit/>
          </a:bodyPr>
          <a:lstStyle/>
          <a:p>
            <a:r>
              <a:rPr lang="en-US" altLang="ko-KR" sz="2400" dirty="0" smtClean="0">
                <a:latin typeface="Times New Roman" panose="02020603050405020304" pitchFamily="18" charset="0"/>
                <a:cs typeface="Times New Roman" panose="02020603050405020304" pitchFamily="18" charset="0"/>
              </a:rPr>
              <a:t>Not Reliable</a:t>
            </a:r>
            <a:endParaRPr lang="ko-KR" altLang="en-US" sz="2400" dirty="0">
              <a:latin typeface="Times New Roman" panose="02020603050405020304" pitchFamily="18" charset="0"/>
              <a:cs typeface="Times New Roman" panose="02020603050405020304" pitchFamily="18" charset="0"/>
            </a:endParaRPr>
          </a:p>
        </p:txBody>
      </p:sp>
      <p:sp>
        <p:nvSpPr>
          <p:cNvPr id="51" name="TextBox 50">
            <a:extLst>
              <a:ext uri="{FF2B5EF4-FFF2-40B4-BE49-F238E27FC236}">
                <a16:creationId xmlns="" xmlns:a16="http://schemas.microsoft.com/office/drawing/2014/main" id="{143F7091-0B27-4247-B7CF-0C5F7DFEB345}"/>
              </a:ext>
            </a:extLst>
          </p:cNvPr>
          <p:cNvSpPr txBox="1"/>
          <p:nvPr/>
        </p:nvSpPr>
        <p:spPr>
          <a:xfrm>
            <a:off x="8255019" y="5577364"/>
            <a:ext cx="3939556" cy="461665"/>
          </a:xfrm>
          <a:prstGeom prst="rect">
            <a:avLst/>
          </a:prstGeom>
          <a:noFill/>
        </p:spPr>
        <p:txBody>
          <a:bodyPr wrap="square" rtlCol="0">
            <a:spAutoFit/>
          </a:bodyPr>
          <a:lstStyle/>
          <a:p>
            <a:r>
              <a:rPr lang="en-US" altLang="ko-KR" sz="2400" dirty="0" smtClean="0">
                <a:latin typeface="Times New Roman" panose="02020603050405020304" pitchFamily="18" charset="0"/>
                <a:cs typeface="Times New Roman" panose="02020603050405020304" pitchFamily="18" charset="0"/>
              </a:rPr>
              <a:t>Reliable</a:t>
            </a:r>
            <a:endParaRPr lang="ko-KR" altLang="en-US" sz="2400" dirty="0">
              <a:latin typeface="Times New Roman" panose="02020603050405020304" pitchFamily="18" charset="0"/>
              <a:cs typeface="Times New Roman" panose="02020603050405020304" pitchFamily="18" charset="0"/>
            </a:endParaRPr>
          </a:p>
        </p:txBody>
      </p:sp>
      <p:sp>
        <p:nvSpPr>
          <p:cNvPr id="52" name="TextBox 51">
            <a:extLst>
              <a:ext uri="{FF2B5EF4-FFF2-40B4-BE49-F238E27FC236}">
                <a16:creationId xmlns="" xmlns:a16="http://schemas.microsoft.com/office/drawing/2014/main" id="{143F7091-0B27-4247-B7CF-0C5F7DFEB345}"/>
              </a:ext>
            </a:extLst>
          </p:cNvPr>
          <p:cNvSpPr txBox="1"/>
          <p:nvPr/>
        </p:nvSpPr>
        <p:spPr>
          <a:xfrm>
            <a:off x="821265" y="1775821"/>
            <a:ext cx="3939556" cy="461665"/>
          </a:xfrm>
          <a:prstGeom prst="rect">
            <a:avLst/>
          </a:prstGeom>
          <a:noFill/>
        </p:spPr>
        <p:txBody>
          <a:bodyPr wrap="square" rtlCol="0">
            <a:spAutoFit/>
          </a:bodyPr>
          <a:lstStyle/>
          <a:p>
            <a:r>
              <a:rPr lang="en-US" altLang="ko-KR" sz="2400" b="1" u="sng" dirty="0" smtClean="0">
                <a:solidFill>
                  <a:srgbClr val="005392"/>
                </a:solidFill>
                <a:latin typeface="Times New Roman" panose="02020603050405020304" pitchFamily="18" charset="0"/>
                <a:cs typeface="Times New Roman" panose="02020603050405020304" pitchFamily="18" charset="0"/>
              </a:rPr>
              <a:t>Conventional Grid</a:t>
            </a:r>
            <a:endParaRPr lang="ko-KR" altLang="en-US" sz="2400" b="1" u="sng" dirty="0">
              <a:solidFill>
                <a:srgbClr val="005392"/>
              </a:solidFill>
              <a:latin typeface="Times New Roman" panose="02020603050405020304" pitchFamily="18" charset="0"/>
              <a:cs typeface="Times New Roman" panose="02020603050405020304" pitchFamily="18" charset="0"/>
            </a:endParaRPr>
          </a:p>
        </p:txBody>
      </p:sp>
      <p:sp>
        <p:nvSpPr>
          <p:cNvPr id="53" name="TextBox 52">
            <a:extLst>
              <a:ext uri="{FF2B5EF4-FFF2-40B4-BE49-F238E27FC236}">
                <a16:creationId xmlns="" xmlns:a16="http://schemas.microsoft.com/office/drawing/2014/main" id="{143F7091-0B27-4247-B7CF-0C5F7DFEB345}"/>
              </a:ext>
            </a:extLst>
          </p:cNvPr>
          <p:cNvSpPr txBox="1"/>
          <p:nvPr/>
        </p:nvSpPr>
        <p:spPr>
          <a:xfrm>
            <a:off x="8255027" y="1784287"/>
            <a:ext cx="3939556" cy="461665"/>
          </a:xfrm>
          <a:prstGeom prst="rect">
            <a:avLst/>
          </a:prstGeom>
          <a:noFill/>
        </p:spPr>
        <p:txBody>
          <a:bodyPr wrap="square" rtlCol="0">
            <a:spAutoFit/>
          </a:bodyPr>
          <a:lstStyle/>
          <a:p>
            <a:r>
              <a:rPr lang="en-US" altLang="ko-KR" sz="2400" b="1" u="sng" dirty="0" smtClean="0">
                <a:solidFill>
                  <a:srgbClr val="005392"/>
                </a:solidFill>
                <a:latin typeface="Times New Roman" panose="02020603050405020304" pitchFamily="18" charset="0"/>
                <a:cs typeface="Times New Roman" panose="02020603050405020304" pitchFamily="18" charset="0"/>
              </a:rPr>
              <a:t>Smart Grid</a:t>
            </a:r>
            <a:endParaRPr lang="ko-KR" altLang="en-US" sz="2400" b="1" u="sng" dirty="0">
              <a:solidFill>
                <a:srgbClr val="005392"/>
              </a:solidFill>
              <a:latin typeface="Times New Roman" panose="02020603050405020304" pitchFamily="18" charset="0"/>
              <a:cs typeface="Times New Roman" panose="02020603050405020304" pitchFamily="18" charset="0"/>
            </a:endParaRPr>
          </a:p>
        </p:txBody>
      </p:sp>
      <p:grpSp>
        <p:nvGrpSpPr>
          <p:cNvPr id="19" name="Group 26"/>
          <p:cNvGrpSpPr/>
          <p:nvPr/>
        </p:nvGrpSpPr>
        <p:grpSpPr>
          <a:xfrm>
            <a:off x="10935454" y="6352764"/>
            <a:ext cx="1192320" cy="437760"/>
            <a:chOff x="10944000" y="6404040"/>
            <a:chExt cx="1192320" cy="437760"/>
          </a:xfrm>
        </p:grpSpPr>
        <p:sp>
          <p:nvSpPr>
            <p:cNvPr id="20"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21"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a:latin typeface="Times New Roman" panose="02020603050405020304" pitchFamily="18" charset="0"/>
                  <a:cs typeface="Times New Roman" panose="02020603050405020304" pitchFamily="18" charset="0"/>
                </a:rPr>
                <a:t>6</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490099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249"/>
                                          </p:stCondLst>
                                        </p:cTn>
                                        <p:tgtEl>
                                          <p:spTgt spid="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outVertical)">
                                      <p:cBhvr>
                                        <p:cTn id="11" dur="500"/>
                                        <p:tgtEl>
                                          <p:spTgt spid="9"/>
                                        </p:tgtEl>
                                      </p:cBhvr>
                                    </p:animEffect>
                                  </p:childTnLst>
                                </p:cTn>
                              </p:par>
                              <p:par>
                                <p:cTn id="12" presetID="16" presetClass="entr" presetSubtype="37" fill="hold" grpId="0" nodeType="withEffect">
                                  <p:stCondLst>
                                    <p:cond delay="0"/>
                                  </p:stCondLst>
                                  <p:childTnLst>
                                    <p:set>
                                      <p:cBhvr>
                                        <p:cTn id="13" dur="1" fill="hold">
                                          <p:stCondLst>
                                            <p:cond delay="0"/>
                                          </p:stCondLst>
                                        </p:cTn>
                                        <p:tgtEl>
                                          <p:spTgt spid="44"/>
                                        </p:tgtEl>
                                        <p:attrNameLst>
                                          <p:attrName>style.visibility</p:attrName>
                                        </p:attrNameLst>
                                      </p:cBhvr>
                                      <p:to>
                                        <p:strVal val="visible"/>
                                      </p:to>
                                    </p:set>
                                    <p:animEffect transition="in" filter="barn(outVertical)">
                                      <p:cBhvr>
                                        <p:cTn id="14" dur="500"/>
                                        <p:tgtEl>
                                          <p:spTgt spid="44"/>
                                        </p:tgtEl>
                                      </p:cBhvr>
                                    </p:animEffect>
                                  </p:childTnLst>
                                </p:cTn>
                              </p:par>
                              <p:par>
                                <p:cTn id="15" presetID="16" presetClass="entr" presetSubtype="37" fill="hold" grpId="0" nodeType="with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barn(outVertical)">
                                      <p:cBhvr>
                                        <p:cTn id="17" dur="500"/>
                                        <p:tgtEl>
                                          <p:spTgt spid="46"/>
                                        </p:tgtEl>
                                      </p:cBhvr>
                                    </p:animEffect>
                                  </p:childTnLst>
                                </p:cTn>
                              </p:par>
                              <p:par>
                                <p:cTn id="18" presetID="16" presetClass="entr" presetSubtype="37" fill="hold" grpId="0" nodeType="withEffect">
                                  <p:stCondLst>
                                    <p:cond delay="0"/>
                                  </p:stCondLst>
                                  <p:childTnLst>
                                    <p:set>
                                      <p:cBhvr>
                                        <p:cTn id="19" dur="1" fill="hold">
                                          <p:stCondLst>
                                            <p:cond delay="0"/>
                                          </p:stCondLst>
                                        </p:cTn>
                                        <p:tgtEl>
                                          <p:spTgt spid="48"/>
                                        </p:tgtEl>
                                        <p:attrNameLst>
                                          <p:attrName>style.visibility</p:attrName>
                                        </p:attrNameLst>
                                      </p:cBhvr>
                                      <p:to>
                                        <p:strVal val="visible"/>
                                      </p:to>
                                    </p:set>
                                    <p:animEffect transition="in" filter="barn(outVertical)">
                                      <p:cBhvr>
                                        <p:cTn id="20" dur="500"/>
                                        <p:tgtEl>
                                          <p:spTgt spid="48"/>
                                        </p:tgtEl>
                                      </p:cBhvr>
                                    </p:animEffect>
                                  </p:childTnLst>
                                </p:cTn>
                              </p:par>
                              <p:par>
                                <p:cTn id="21" presetID="16" presetClass="entr" presetSubtype="37" fill="hold" grpId="0" nodeType="with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barn(outVertical)">
                                      <p:cBhvr>
                                        <p:cTn id="23" dur="500"/>
                                        <p:tgtEl>
                                          <p:spTgt spid="50"/>
                                        </p:tgtEl>
                                      </p:cBhvr>
                                    </p:animEffect>
                                  </p:childTnLst>
                                </p:cTn>
                              </p:par>
                              <p:par>
                                <p:cTn id="24" presetID="16" presetClass="entr" presetSubtype="37"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barn(outVertical)">
                                      <p:cBhvr>
                                        <p:cTn id="26" dur="500"/>
                                        <p:tgtEl>
                                          <p:spTgt spid="43"/>
                                        </p:tgtEl>
                                      </p:cBhvr>
                                    </p:animEffect>
                                  </p:childTnLst>
                                </p:cTn>
                              </p:par>
                              <p:par>
                                <p:cTn id="27" presetID="16" presetClass="entr" presetSubtype="37" fill="hold" grpId="0" nodeType="withEffect">
                                  <p:stCondLst>
                                    <p:cond delay="0"/>
                                  </p:stCondLst>
                                  <p:childTnLst>
                                    <p:set>
                                      <p:cBhvr>
                                        <p:cTn id="28" dur="1" fill="hold">
                                          <p:stCondLst>
                                            <p:cond delay="0"/>
                                          </p:stCondLst>
                                        </p:cTn>
                                        <p:tgtEl>
                                          <p:spTgt spid="45"/>
                                        </p:tgtEl>
                                        <p:attrNameLst>
                                          <p:attrName>style.visibility</p:attrName>
                                        </p:attrNameLst>
                                      </p:cBhvr>
                                      <p:to>
                                        <p:strVal val="visible"/>
                                      </p:to>
                                    </p:set>
                                    <p:animEffect transition="in" filter="barn(outVertical)">
                                      <p:cBhvr>
                                        <p:cTn id="29" dur="500"/>
                                        <p:tgtEl>
                                          <p:spTgt spid="45"/>
                                        </p:tgtEl>
                                      </p:cBhvr>
                                    </p:animEffect>
                                  </p:childTnLst>
                                </p:cTn>
                              </p:par>
                              <p:par>
                                <p:cTn id="30" presetID="16" presetClass="entr" presetSubtype="37" fill="hold" grpId="0" nodeType="withEffect">
                                  <p:stCondLst>
                                    <p:cond delay="0"/>
                                  </p:stCondLst>
                                  <p:childTnLst>
                                    <p:set>
                                      <p:cBhvr>
                                        <p:cTn id="31" dur="1" fill="hold">
                                          <p:stCondLst>
                                            <p:cond delay="0"/>
                                          </p:stCondLst>
                                        </p:cTn>
                                        <p:tgtEl>
                                          <p:spTgt spid="47"/>
                                        </p:tgtEl>
                                        <p:attrNameLst>
                                          <p:attrName>style.visibility</p:attrName>
                                        </p:attrNameLst>
                                      </p:cBhvr>
                                      <p:to>
                                        <p:strVal val="visible"/>
                                      </p:to>
                                    </p:set>
                                    <p:animEffect transition="in" filter="barn(outVertical)">
                                      <p:cBhvr>
                                        <p:cTn id="32" dur="500"/>
                                        <p:tgtEl>
                                          <p:spTgt spid="47"/>
                                        </p:tgtEl>
                                      </p:cBhvr>
                                    </p:animEffect>
                                  </p:childTnLst>
                                </p:cTn>
                              </p:par>
                              <p:par>
                                <p:cTn id="33" presetID="16" presetClass="entr" presetSubtype="37" fill="hold" grpId="0" nodeType="withEffect">
                                  <p:stCondLst>
                                    <p:cond delay="0"/>
                                  </p:stCondLst>
                                  <p:childTnLst>
                                    <p:set>
                                      <p:cBhvr>
                                        <p:cTn id="34" dur="1" fill="hold">
                                          <p:stCondLst>
                                            <p:cond delay="0"/>
                                          </p:stCondLst>
                                        </p:cTn>
                                        <p:tgtEl>
                                          <p:spTgt spid="49"/>
                                        </p:tgtEl>
                                        <p:attrNameLst>
                                          <p:attrName>style.visibility</p:attrName>
                                        </p:attrNameLst>
                                      </p:cBhvr>
                                      <p:to>
                                        <p:strVal val="visible"/>
                                      </p:to>
                                    </p:set>
                                    <p:animEffect transition="in" filter="barn(outVertical)">
                                      <p:cBhvr>
                                        <p:cTn id="35" dur="500"/>
                                        <p:tgtEl>
                                          <p:spTgt spid="49"/>
                                        </p:tgtEl>
                                      </p:cBhvr>
                                    </p:animEffect>
                                  </p:childTnLst>
                                </p:cTn>
                              </p:par>
                              <p:par>
                                <p:cTn id="36" presetID="16" presetClass="entr" presetSubtype="37" fill="hold" grpId="0" nodeType="withEffect">
                                  <p:stCondLst>
                                    <p:cond delay="0"/>
                                  </p:stCondLst>
                                  <p:childTnLst>
                                    <p:set>
                                      <p:cBhvr>
                                        <p:cTn id="37" dur="1" fill="hold">
                                          <p:stCondLst>
                                            <p:cond delay="0"/>
                                          </p:stCondLst>
                                        </p:cTn>
                                        <p:tgtEl>
                                          <p:spTgt spid="51"/>
                                        </p:tgtEl>
                                        <p:attrNameLst>
                                          <p:attrName>style.visibility</p:attrName>
                                        </p:attrNameLst>
                                      </p:cBhvr>
                                      <p:to>
                                        <p:strVal val="visible"/>
                                      </p:to>
                                    </p:set>
                                    <p:animEffect transition="in" filter="barn(outVertical)">
                                      <p:cBhvr>
                                        <p:cTn id="38"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43" grpId="0"/>
      <p:bldP spid="44" grpId="0"/>
      <p:bldP spid="45" grpId="0"/>
      <p:bldP spid="46" grpId="0"/>
      <p:bldP spid="47" grpId="0"/>
      <p:bldP spid="48" grpId="0"/>
      <p:bldP spid="49" grpId="0"/>
      <p:bldP spid="50" grpId="0"/>
      <p:bldP spid="5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solidFill>
                  <a:schemeClr val="bg1"/>
                </a:solidFill>
              </a:rPr>
              <a:t>Our Team Style</a:t>
            </a:r>
          </a:p>
        </p:txBody>
      </p:sp>
      <p:sp>
        <p:nvSpPr>
          <p:cNvPr id="14" name="Rectangle 13">
            <a:extLst>
              <a:ext uri="{FF2B5EF4-FFF2-40B4-BE49-F238E27FC236}">
                <a16:creationId xmlns="" xmlns:a16="http://schemas.microsoft.com/office/drawing/2014/main" id="{17C625E3-018D-4C17-9030-AC553CCC81F7}"/>
              </a:ext>
            </a:extLst>
          </p:cNvPr>
          <p:cNvSpPr/>
          <p:nvPr/>
        </p:nvSpPr>
        <p:spPr>
          <a:xfrm>
            <a:off x="905623" y="4156521"/>
            <a:ext cx="2298160" cy="108000"/>
          </a:xfrm>
          <a:prstGeom prst="rect">
            <a:avLst/>
          </a:prstGeom>
          <a:solidFill>
            <a:srgbClr val="00539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3" name="Text Placeholder 3">
            <a:extLst>
              <a:ext uri="{FF2B5EF4-FFF2-40B4-BE49-F238E27FC236}">
                <a16:creationId xmlns="" xmlns:a16="http://schemas.microsoft.com/office/drawing/2014/main" id="{BFCBA652-D966-4451-AC1F-C6FE13F85575}"/>
              </a:ext>
            </a:extLst>
          </p:cNvPr>
          <p:cNvSpPr txBox="1">
            <a:spLocks/>
          </p:cNvSpPr>
          <p:nvPr/>
        </p:nvSpPr>
        <p:spPr>
          <a:xfrm>
            <a:off x="905623" y="4640616"/>
            <a:ext cx="2298160"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600" b="1" dirty="0" smtClean="0">
                <a:latin typeface="Times New Roman" panose="02020603050405020304" pitchFamily="18" charset="0"/>
                <a:cs typeface="Times New Roman" panose="02020603050405020304" pitchFamily="18" charset="0"/>
              </a:rPr>
              <a:t>Smart Meter</a:t>
            </a:r>
            <a:endParaRPr lang="en-US" sz="1600" b="1" dirty="0">
              <a:latin typeface="Times New Roman" panose="02020603050405020304" pitchFamily="18" charset="0"/>
              <a:cs typeface="Times New Roman" panose="02020603050405020304" pitchFamily="18" charset="0"/>
            </a:endParaRPr>
          </a:p>
        </p:txBody>
      </p:sp>
      <p:sp>
        <p:nvSpPr>
          <p:cNvPr id="53" name="Rectangle 52">
            <a:extLst>
              <a:ext uri="{FF2B5EF4-FFF2-40B4-BE49-F238E27FC236}">
                <a16:creationId xmlns="" xmlns:a16="http://schemas.microsoft.com/office/drawing/2014/main" id="{F85D84FB-B9AD-451C-B829-31C0171022DC}"/>
              </a:ext>
            </a:extLst>
          </p:cNvPr>
          <p:cNvSpPr/>
          <p:nvPr/>
        </p:nvSpPr>
        <p:spPr>
          <a:xfrm>
            <a:off x="0" y="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8" name="Text Placeholder 1">
            <a:extLst>
              <a:ext uri="{FF2B5EF4-FFF2-40B4-BE49-F238E27FC236}">
                <a16:creationId xmlns="" xmlns:a16="http://schemas.microsoft.com/office/drawing/2014/main" id="{206381AD-4C2B-4745-99B1-0BBCE6131A71}"/>
              </a:ext>
            </a:extLst>
          </p:cNvPr>
          <p:cNvSpPr txBox="1">
            <a:spLocks/>
          </p:cNvSpPr>
          <p:nvPr/>
        </p:nvSpPr>
        <p:spPr>
          <a:xfrm>
            <a:off x="323529" y="339509"/>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Smart Meter</a:t>
            </a:r>
            <a:endParaRPr lang="en-US" sz="3600" b="1" dirty="0">
              <a:solidFill>
                <a:schemeClr val="bg1"/>
              </a:solidFill>
              <a:latin typeface="Times New Roman" panose="02020603050405020304" pitchFamily="18" charset="0"/>
              <a:cs typeface="Times New Roman" panose="02020603050405020304" pitchFamily="18" charset="0"/>
            </a:endParaRPr>
          </a:p>
        </p:txBody>
      </p:sp>
      <p:pic>
        <p:nvPicPr>
          <p:cNvPr id="66" name="Google Shape;310;p6"/>
          <p:cNvPicPr preferRelativeResize="0"/>
          <p:nvPr/>
        </p:nvPicPr>
        <p:blipFill rotWithShape="1">
          <a:blip r:embed="rId2">
            <a:alphaModFix/>
          </a:blip>
          <a:srcRect/>
          <a:stretch/>
        </p:blipFill>
        <p:spPr>
          <a:xfrm>
            <a:off x="875473" y="1929426"/>
            <a:ext cx="2358458" cy="218966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8" name="Rectangular Callout 17"/>
          <p:cNvSpPr/>
          <p:nvPr/>
        </p:nvSpPr>
        <p:spPr>
          <a:xfrm>
            <a:off x="4047433" y="1885388"/>
            <a:ext cx="7476067" cy="4063042"/>
          </a:xfrm>
          <a:prstGeom prst="wedgeRectCallout">
            <a:avLst>
              <a:gd name="adj1" fmla="val -59456"/>
              <a:gd name="adj2" fmla="val -12918"/>
            </a:avLst>
          </a:prstGeom>
          <a:solidFill>
            <a:schemeClr val="accent4">
              <a:lumMod val="50000"/>
            </a:schemeClr>
          </a:solidFill>
          <a:ln>
            <a:solidFill>
              <a:schemeClr val="tx1">
                <a:lumMod val="95000"/>
                <a:lumOff val="5000"/>
              </a:schemeClr>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latin typeface="Times New Roman" panose="02020603050405020304" pitchFamily="18" charset="0"/>
                <a:cs typeface="Times New Roman" panose="02020603050405020304" pitchFamily="18" charset="0"/>
              </a:rPr>
              <a:t>What is Smart Meter</a:t>
            </a:r>
            <a:endParaRPr lang="en-US" sz="2400" b="1" dirty="0">
              <a:latin typeface="Times New Roman" panose="02020603050405020304" pitchFamily="18" charset="0"/>
              <a:cs typeface="Times New Roman" panose="02020603050405020304" pitchFamily="18" charset="0"/>
            </a:endParaRPr>
          </a:p>
          <a:p>
            <a:pPr algn="ctr"/>
            <a:endParaRPr lang="en-US" sz="2000" dirty="0">
              <a:latin typeface="Times New Roman" panose="02020603050405020304" pitchFamily="18" charset="0"/>
              <a:cs typeface="Times New Roman" panose="02020603050405020304" pitchFamily="18" charset="0"/>
            </a:endParaRPr>
          </a:p>
          <a:p>
            <a:pPr marL="800100" lvl="1" indent="-342900">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Provides </a:t>
            </a:r>
            <a:r>
              <a:rPr lang="en-US" sz="2000" b="1" dirty="0">
                <a:latin typeface="Times New Roman" panose="02020603050405020304" pitchFamily="18" charset="0"/>
                <a:cs typeface="Times New Roman" panose="02020603050405020304" pitchFamily="18" charset="0"/>
              </a:rPr>
              <a:t>advanced functionalities of remote meter reading </a:t>
            </a:r>
            <a:r>
              <a:rPr lang="en-US" sz="2000" b="1" dirty="0" smtClean="0">
                <a:latin typeface="Times New Roman" panose="02020603050405020304" pitchFamily="18" charset="0"/>
                <a:cs typeface="Times New Roman" panose="02020603050405020304" pitchFamily="18" charset="0"/>
              </a:rPr>
              <a:t>        for collecting </a:t>
            </a:r>
            <a:r>
              <a:rPr lang="en-US" sz="2000" b="1" dirty="0">
                <a:latin typeface="Times New Roman" panose="02020603050405020304" pitchFamily="18" charset="0"/>
                <a:cs typeface="Times New Roman" panose="02020603050405020304" pitchFamily="18" charset="0"/>
              </a:rPr>
              <a:t>smart meter data</a:t>
            </a:r>
          </a:p>
          <a:p>
            <a:pPr marL="800100" lvl="1" indent="-342900">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Two </a:t>
            </a:r>
            <a:r>
              <a:rPr lang="en-US" sz="2000" b="1" dirty="0">
                <a:latin typeface="Times New Roman" panose="02020603050405020304" pitchFamily="18" charset="0"/>
                <a:cs typeface="Times New Roman" panose="02020603050405020304" pitchFamily="18" charset="0"/>
              </a:rPr>
              <a:t>way technology that can help to increase the reliability</a:t>
            </a:r>
          </a:p>
          <a:p>
            <a:pPr marL="800100" lvl="1" indent="-342900">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Recognizes </a:t>
            </a:r>
            <a:r>
              <a:rPr lang="en-US" sz="2000" b="1" dirty="0">
                <a:latin typeface="Times New Roman" panose="02020603050405020304" pitchFamily="18" charset="0"/>
                <a:cs typeface="Times New Roman" panose="02020603050405020304" pitchFamily="18" charset="0"/>
              </a:rPr>
              <a:t>and details electric consumption</a:t>
            </a:r>
          </a:p>
          <a:p>
            <a:pPr marL="800100" lvl="1" indent="-342900">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Power </a:t>
            </a:r>
            <a:r>
              <a:rPr lang="en-US" sz="2000" b="1" dirty="0">
                <a:latin typeface="Times New Roman" panose="02020603050405020304" pitchFamily="18" charset="0"/>
                <a:cs typeface="Times New Roman" panose="02020603050405020304" pitchFamily="18" charset="0"/>
              </a:rPr>
              <a:t>outrage notification &amp; power quality monitoring</a:t>
            </a:r>
          </a:p>
          <a:p>
            <a:pPr marL="800100" lvl="1" indent="-342900">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Charges </a:t>
            </a:r>
            <a:r>
              <a:rPr lang="en-US" sz="2000" b="1" dirty="0">
                <a:latin typeface="Times New Roman" panose="02020603050405020304" pitchFamily="18" charset="0"/>
                <a:cs typeface="Times New Roman" panose="02020603050405020304" pitchFamily="18" charset="0"/>
              </a:rPr>
              <a:t>times of each day</a:t>
            </a:r>
          </a:p>
          <a:p>
            <a:pPr algn="ctr"/>
            <a:endParaRPr lang="en-US" sz="2000" dirty="0" smtClean="0">
              <a:latin typeface="Times New Roman" panose="02020603050405020304" pitchFamily="18" charset="0"/>
              <a:cs typeface="Times New Roman" panose="02020603050405020304" pitchFamily="18" charset="0"/>
            </a:endParaRPr>
          </a:p>
          <a:p>
            <a:pPr algn="ctr"/>
            <a:r>
              <a:rPr lang="en-US" sz="2000" dirty="0" smtClean="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p:txBody>
      </p:sp>
      <p:sp>
        <p:nvSpPr>
          <p:cNvPr id="24" name="Rectangular Callout 23"/>
          <p:cNvSpPr/>
          <p:nvPr/>
        </p:nvSpPr>
        <p:spPr>
          <a:xfrm>
            <a:off x="4017285" y="1850499"/>
            <a:ext cx="7476067" cy="3448670"/>
          </a:xfrm>
          <a:prstGeom prst="wedgeRectCallout">
            <a:avLst>
              <a:gd name="adj1" fmla="val -59456"/>
              <a:gd name="adj2" fmla="val -12918"/>
            </a:avLst>
          </a:prstGeom>
          <a:solidFill>
            <a:schemeClr val="accent4">
              <a:lumMod val="50000"/>
            </a:schemeClr>
          </a:solidFill>
          <a:ln>
            <a:solidFill>
              <a:schemeClr val="tx1">
                <a:lumMod val="95000"/>
                <a:lumOff val="5000"/>
              </a:schemeClr>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latin typeface="Times New Roman" panose="02020603050405020304" pitchFamily="18" charset="0"/>
                <a:cs typeface="Times New Roman" panose="02020603050405020304" pitchFamily="18" charset="0"/>
              </a:rPr>
              <a:t>Risks</a:t>
            </a:r>
            <a:endParaRPr lang="en-US" sz="2400" b="1" dirty="0">
              <a:latin typeface="Times New Roman" panose="02020603050405020304" pitchFamily="18" charset="0"/>
              <a:cs typeface="Times New Roman" panose="02020603050405020304" pitchFamily="18" charset="0"/>
            </a:endParaRPr>
          </a:p>
          <a:p>
            <a:pPr algn="ct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Communicates via wireless network. So, possibility of hacking is high.</a:t>
            </a:r>
          </a:p>
          <a:p>
            <a:pPr marL="342900" indent="-342900" algn="just">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Once </a:t>
            </a:r>
            <a:r>
              <a:rPr lang="en-US" sz="2000" b="1" dirty="0">
                <a:latin typeface="Times New Roman" panose="02020603050405020304" pitchFamily="18" charset="0"/>
                <a:cs typeface="Times New Roman" panose="02020603050405020304" pitchFamily="18" charset="0"/>
              </a:rPr>
              <a:t>connected to the AMI which provides an access point for hackers. From there, hackers can adjust bills and take payment information.</a:t>
            </a:r>
          </a:p>
          <a:p>
            <a:pPr marL="342900" indent="-342900" algn="just">
              <a:buFont typeface="Arial" panose="020B0604020202020204" pitchFamily="34" charset="0"/>
              <a:buChar char="•"/>
            </a:pPr>
            <a:r>
              <a:rPr lang="en-US" sz="2000" b="1" dirty="0" smtClean="0">
                <a:latin typeface="Times New Roman" panose="02020603050405020304" pitchFamily="18" charset="0"/>
                <a:cs typeface="Times New Roman" panose="02020603050405020304" pitchFamily="18" charset="0"/>
              </a:rPr>
              <a:t>The </a:t>
            </a:r>
            <a:r>
              <a:rPr lang="en-US" sz="2000" b="1" dirty="0">
                <a:latin typeface="Times New Roman" panose="02020603050405020304" pitchFamily="18" charset="0"/>
                <a:cs typeface="Times New Roman" panose="02020603050405020304" pitchFamily="18" charset="0"/>
              </a:rPr>
              <a:t>communication can be established via spoofed IP-MAC paired message came from an attacker to the genuine one.</a:t>
            </a:r>
          </a:p>
          <a:p>
            <a:pPr algn="ctr"/>
            <a:endParaRPr lang="en-US" sz="2000" b="1" dirty="0" smtClean="0">
              <a:latin typeface="Times New Roman" panose="02020603050405020304" pitchFamily="18" charset="0"/>
              <a:cs typeface="Times New Roman" panose="02020603050405020304" pitchFamily="18" charset="0"/>
            </a:endParaRPr>
          </a:p>
          <a:p>
            <a:pPr algn="ctr"/>
            <a:r>
              <a:rPr lang="en-US" sz="2000" dirty="0" smtClean="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p:txBody>
      </p:sp>
      <p:grpSp>
        <p:nvGrpSpPr>
          <p:cNvPr id="19" name="Group 26"/>
          <p:cNvGrpSpPr/>
          <p:nvPr/>
        </p:nvGrpSpPr>
        <p:grpSpPr>
          <a:xfrm>
            <a:off x="10935454" y="6352764"/>
            <a:ext cx="1192320" cy="437760"/>
            <a:chOff x="10944000" y="6404040"/>
            <a:chExt cx="1192320" cy="437760"/>
          </a:xfrm>
        </p:grpSpPr>
        <p:sp>
          <p:nvSpPr>
            <p:cNvPr id="20"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21"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a:latin typeface="Times New Roman" panose="02020603050405020304" pitchFamily="18" charset="0"/>
                  <a:cs typeface="Times New Roman" panose="02020603050405020304" pitchFamily="18" charset="0"/>
                </a:rPr>
                <a:t>7</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11701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anim calcmode="lin" valueType="num">
                                      <p:cBhvr>
                                        <p:cTn id="7" dur="500" fill="hold"/>
                                        <p:tgtEl>
                                          <p:spTgt spid="66"/>
                                        </p:tgtEl>
                                        <p:attrNameLst>
                                          <p:attrName>ppt_w</p:attrName>
                                        </p:attrNameLst>
                                      </p:cBhvr>
                                      <p:tavLst>
                                        <p:tav tm="0">
                                          <p:val>
                                            <p:fltVal val="0"/>
                                          </p:val>
                                        </p:tav>
                                        <p:tav tm="100000">
                                          <p:val>
                                            <p:strVal val="#ppt_w"/>
                                          </p:val>
                                        </p:tav>
                                      </p:tavLst>
                                    </p:anim>
                                    <p:anim calcmode="lin" valueType="num">
                                      <p:cBhvr>
                                        <p:cTn id="8" dur="500" fill="hold"/>
                                        <p:tgtEl>
                                          <p:spTgt spid="66"/>
                                        </p:tgtEl>
                                        <p:attrNameLst>
                                          <p:attrName>ppt_h</p:attrName>
                                        </p:attrNameLst>
                                      </p:cBhvr>
                                      <p:tavLst>
                                        <p:tav tm="0">
                                          <p:val>
                                            <p:fltVal val="0"/>
                                          </p:val>
                                        </p:tav>
                                        <p:tav tm="100000">
                                          <p:val>
                                            <p:strVal val="#ppt_h"/>
                                          </p:val>
                                        </p:tav>
                                      </p:tavLst>
                                    </p:anim>
                                    <p:animEffect transition="in" filter="fade">
                                      <p:cBhvr>
                                        <p:cTn id="9" dur="500"/>
                                        <p:tgtEl>
                                          <p:spTgt spid="6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p:cTn id="12" dur="500" fill="hold"/>
                                        <p:tgtEl>
                                          <p:spTgt spid="33"/>
                                        </p:tgtEl>
                                        <p:attrNameLst>
                                          <p:attrName>ppt_w</p:attrName>
                                        </p:attrNameLst>
                                      </p:cBhvr>
                                      <p:tavLst>
                                        <p:tav tm="0">
                                          <p:val>
                                            <p:fltVal val="0"/>
                                          </p:val>
                                        </p:tav>
                                        <p:tav tm="100000">
                                          <p:val>
                                            <p:strVal val="#ppt_w"/>
                                          </p:val>
                                        </p:tav>
                                      </p:tavLst>
                                    </p:anim>
                                    <p:anim calcmode="lin" valueType="num">
                                      <p:cBhvr>
                                        <p:cTn id="13" dur="500" fill="hold"/>
                                        <p:tgtEl>
                                          <p:spTgt spid="33"/>
                                        </p:tgtEl>
                                        <p:attrNameLst>
                                          <p:attrName>ppt_h</p:attrName>
                                        </p:attrNameLst>
                                      </p:cBhvr>
                                      <p:tavLst>
                                        <p:tav tm="0">
                                          <p:val>
                                            <p:fltVal val="0"/>
                                          </p:val>
                                        </p:tav>
                                        <p:tav tm="100000">
                                          <p:val>
                                            <p:strVal val="#ppt_h"/>
                                          </p:val>
                                        </p:tav>
                                      </p:tavLst>
                                    </p:anim>
                                    <p:animEffect transition="in" filter="fade">
                                      <p:cBhvr>
                                        <p:cTn id="14" dur="500"/>
                                        <p:tgtEl>
                                          <p:spTgt spid="3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wipe(left)">
                                      <p:cBhvr>
                                        <p:cTn id="19" dur="1000"/>
                                        <p:tgtEl>
                                          <p:spTgt spid="1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xit" presetSubtype="2" fill="hold" grpId="1" nodeType="clickEffect">
                                  <p:stCondLst>
                                    <p:cond delay="0"/>
                                  </p:stCondLst>
                                  <p:childTnLst>
                                    <p:animEffect transition="out" filter="wipe(right)">
                                      <p:cBhvr>
                                        <p:cTn id="23" dur="500"/>
                                        <p:tgtEl>
                                          <p:spTgt spid="18"/>
                                        </p:tgtEl>
                                      </p:cBhvr>
                                    </p:animEffect>
                                    <p:set>
                                      <p:cBhvr>
                                        <p:cTn id="24" dur="1" fill="hold">
                                          <p:stCondLst>
                                            <p:cond delay="499"/>
                                          </p:stCondLst>
                                        </p:cTn>
                                        <p:tgtEl>
                                          <p:spTgt spid="18"/>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wipe(left)">
                                      <p:cBhvr>
                                        <p:cTn id="29"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18" grpId="0" animBg="1"/>
      <p:bldP spid="18" grpId="1" animBg="1"/>
      <p:bldP spid="2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solidFill>
                  <a:schemeClr val="bg1"/>
                </a:solidFill>
              </a:rPr>
              <a:t>Our Team Style</a:t>
            </a:r>
          </a:p>
        </p:txBody>
      </p:sp>
      <p:sp>
        <p:nvSpPr>
          <p:cNvPr id="53" name="Rectangle 52">
            <a:extLst>
              <a:ext uri="{FF2B5EF4-FFF2-40B4-BE49-F238E27FC236}">
                <a16:creationId xmlns="" xmlns:a16="http://schemas.microsoft.com/office/drawing/2014/main" id="{F85D84FB-B9AD-451C-B829-31C0171022DC}"/>
              </a:ext>
            </a:extLst>
          </p:cNvPr>
          <p:cNvSpPr/>
          <p:nvPr/>
        </p:nvSpPr>
        <p:spPr>
          <a:xfrm>
            <a:off x="0" y="0"/>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9" name="Rectangle 18">
            <a:extLst>
              <a:ext uri="{FF2B5EF4-FFF2-40B4-BE49-F238E27FC236}">
                <a16:creationId xmlns="" xmlns:a16="http://schemas.microsoft.com/office/drawing/2014/main" id="{EB15F007-3D0A-4148-8906-B28DFD68B8FC}"/>
              </a:ext>
            </a:extLst>
          </p:cNvPr>
          <p:cNvSpPr/>
          <p:nvPr/>
        </p:nvSpPr>
        <p:spPr>
          <a:xfrm>
            <a:off x="1644162" y="5711511"/>
            <a:ext cx="8704384" cy="54249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800" dirty="0" smtClean="0">
                <a:latin typeface="Times New Roman" panose="02020603050405020304" pitchFamily="18" charset="0"/>
                <a:cs typeface="Times New Roman" panose="02020603050405020304" pitchFamily="18" charset="0"/>
              </a:rPr>
              <a:t>Home Area Network (HAN)</a:t>
            </a:r>
            <a:endParaRPr lang="ko-KR" altLang="en-US" sz="2800" dirty="0">
              <a:latin typeface="Times New Roman" panose="02020603050405020304" pitchFamily="18" charset="0"/>
              <a:cs typeface="Times New Roman" panose="02020603050405020304" pitchFamily="18" charset="0"/>
            </a:endParaRPr>
          </a:p>
        </p:txBody>
      </p:sp>
      <p:sp>
        <p:nvSpPr>
          <p:cNvPr id="20" name="Rectangle 19">
            <a:extLst>
              <a:ext uri="{FF2B5EF4-FFF2-40B4-BE49-F238E27FC236}">
                <a16:creationId xmlns="" xmlns:a16="http://schemas.microsoft.com/office/drawing/2014/main" id="{8D2DCC6D-DC86-46A2-8ED5-DCCE56C025A4}"/>
              </a:ext>
            </a:extLst>
          </p:cNvPr>
          <p:cNvSpPr/>
          <p:nvPr/>
        </p:nvSpPr>
        <p:spPr>
          <a:xfrm>
            <a:off x="2268414" y="4827371"/>
            <a:ext cx="7359163" cy="54249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800" dirty="0" smtClean="0">
                <a:latin typeface="Times New Roman" panose="02020603050405020304" pitchFamily="18" charset="0"/>
                <a:cs typeface="Times New Roman" panose="02020603050405020304" pitchFamily="18" charset="0"/>
              </a:rPr>
              <a:t>Building Area Network (BAN)</a:t>
            </a:r>
            <a:endParaRPr lang="ko-KR" altLang="en-US" sz="2800" dirty="0">
              <a:latin typeface="Times New Roman" panose="02020603050405020304" pitchFamily="18" charset="0"/>
              <a:cs typeface="Times New Roman" panose="02020603050405020304" pitchFamily="18" charset="0"/>
            </a:endParaRPr>
          </a:p>
        </p:txBody>
      </p:sp>
      <p:sp>
        <p:nvSpPr>
          <p:cNvPr id="21" name="Rectangle 20">
            <a:extLst>
              <a:ext uri="{FF2B5EF4-FFF2-40B4-BE49-F238E27FC236}">
                <a16:creationId xmlns="" xmlns:a16="http://schemas.microsoft.com/office/drawing/2014/main" id="{A9695D53-A289-49C1-8444-6FC8EE3D5068}"/>
              </a:ext>
            </a:extLst>
          </p:cNvPr>
          <p:cNvSpPr/>
          <p:nvPr/>
        </p:nvSpPr>
        <p:spPr>
          <a:xfrm>
            <a:off x="3006968" y="3900094"/>
            <a:ext cx="5914065" cy="5424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800" dirty="0" smtClean="0">
                <a:latin typeface="Times New Roman" panose="02020603050405020304" pitchFamily="18" charset="0"/>
                <a:cs typeface="Times New Roman" panose="02020603050405020304" pitchFamily="18" charset="0"/>
              </a:rPr>
              <a:t>Neighborhood Area Network (NAN)</a:t>
            </a:r>
            <a:endParaRPr lang="ko-KR" altLang="en-US" sz="2800" dirty="0">
              <a:latin typeface="Times New Roman" panose="02020603050405020304" pitchFamily="18" charset="0"/>
              <a:cs typeface="Times New Roman" panose="02020603050405020304" pitchFamily="18" charset="0"/>
            </a:endParaRPr>
          </a:p>
        </p:txBody>
      </p:sp>
      <p:sp>
        <p:nvSpPr>
          <p:cNvPr id="22" name="Rectangle 21">
            <a:extLst>
              <a:ext uri="{FF2B5EF4-FFF2-40B4-BE49-F238E27FC236}">
                <a16:creationId xmlns="" xmlns:a16="http://schemas.microsoft.com/office/drawing/2014/main" id="{A9695D53-A289-49C1-8444-6FC8EE3D5068}"/>
              </a:ext>
            </a:extLst>
          </p:cNvPr>
          <p:cNvSpPr/>
          <p:nvPr/>
        </p:nvSpPr>
        <p:spPr>
          <a:xfrm>
            <a:off x="3810014" y="2988126"/>
            <a:ext cx="4421783" cy="542491"/>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800" dirty="0" smtClean="0">
                <a:latin typeface="Times New Roman" panose="02020603050405020304" pitchFamily="18" charset="0"/>
                <a:cs typeface="Times New Roman" panose="02020603050405020304" pitchFamily="18" charset="0"/>
              </a:rPr>
              <a:t>Wide Area Network (WAN)</a:t>
            </a:r>
            <a:endParaRPr lang="ko-KR" altLang="en-US" sz="2800" dirty="0">
              <a:latin typeface="Times New Roman" panose="02020603050405020304" pitchFamily="18" charset="0"/>
              <a:cs typeface="Times New Roman" panose="02020603050405020304" pitchFamily="18" charset="0"/>
            </a:endParaRPr>
          </a:p>
        </p:txBody>
      </p:sp>
      <p:sp>
        <p:nvSpPr>
          <p:cNvPr id="24" name="Text Placeholder 1">
            <a:extLst>
              <a:ext uri="{FF2B5EF4-FFF2-40B4-BE49-F238E27FC236}">
                <a16:creationId xmlns="" xmlns:a16="http://schemas.microsoft.com/office/drawing/2014/main" id="{206381AD-4C2B-4745-99B1-0BBCE6131A71}"/>
              </a:ext>
            </a:extLst>
          </p:cNvPr>
          <p:cNvSpPr txBox="1">
            <a:spLocks/>
          </p:cNvSpPr>
          <p:nvPr/>
        </p:nvSpPr>
        <p:spPr>
          <a:xfrm>
            <a:off x="323529" y="339509"/>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bg1"/>
                </a:solidFill>
                <a:latin typeface="Times New Roman" panose="02020603050405020304" pitchFamily="18" charset="0"/>
                <a:cs typeface="Times New Roman" panose="02020603050405020304" pitchFamily="18" charset="0"/>
              </a:rPr>
              <a:t>Classification of Smart Meter Network</a:t>
            </a:r>
            <a:endParaRPr lang="en-US" sz="3600" b="1" dirty="0">
              <a:solidFill>
                <a:schemeClr val="bg1"/>
              </a:solidFill>
              <a:latin typeface="Times New Roman" panose="02020603050405020304" pitchFamily="18" charset="0"/>
              <a:cs typeface="Times New Roman" panose="02020603050405020304" pitchFamily="18" charset="0"/>
            </a:endParaRPr>
          </a:p>
        </p:txBody>
      </p:sp>
      <p:pic>
        <p:nvPicPr>
          <p:cNvPr id="25" name="Picture 24"/>
          <p:cNvPicPr/>
          <p:nvPr/>
        </p:nvPicPr>
        <p:blipFill>
          <a:blip r:embed="rId2"/>
          <a:srcRect/>
          <a:stretch>
            <a:fillRect/>
          </a:stretch>
        </p:blipFill>
        <p:spPr bwMode="auto">
          <a:xfrm>
            <a:off x="4662487" y="1581884"/>
            <a:ext cx="2867025" cy="2762250"/>
          </a:xfrm>
          <a:prstGeom prst="rect">
            <a:avLst/>
          </a:prstGeom>
          <a:noFill/>
          <a:ln w="9525">
            <a:noFill/>
            <a:miter lim="800000"/>
            <a:headEnd/>
            <a:tailEnd/>
          </a:ln>
        </p:spPr>
      </p:pic>
      <p:pic>
        <p:nvPicPr>
          <p:cNvPr id="26" name="Picture 25"/>
          <p:cNvPicPr/>
          <p:nvPr/>
        </p:nvPicPr>
        <p:blipFill>
          <a:blip r:embed="rId3"/>
          <a:srcRect/>
          <a:stretch>
            <a:fillRect/>
          </a:stretch>
        </p:blipFill>
        <p:spPr bwMode="auto">
          <a:xfrm>
            <a:off x="4319587" y="2005743"/>
            <a:ext cx="3552825" cy="2143125"/>
          </a:xfrm>
          <a:prstGeom prst="rect">
            <a:avLst/>
          </a:prstGeom>
          <a:noFill/>
          <a:ln w="9525">
            <a:noFill/>
            <a:miter lim="800000"/>
            <a:headEnd/>
            <a:tailEnd/>
          </a:ln>
        </p:spPr>
      </p:pic>
      <p:pic>
        <p:nvPicPr>
          <p:cNvPr id="27" name="Picture 26"/>
          <p:cNvPicPr/>
          <p:nvPr/>
        </p:nvPicPr>
        <p:blipFill>
          <a:blip r:embed="rId4"/>
          <a:srcRect/>
          <a:stretch>
            <a:fillRect/>
          </a:stretch>
        </p:blipFill>
        <p:spPr bwMode="auto">
          <a:xfrm>
            <a:off x="4557713" y="1525700"/>
            <a:ext cx="2971800" cy="2275944"/>
          </a:xfrm>
          <a:prstGeom prst="rect">
            <a:avLst/>
          </a:prstGeom>
          <a:noFill/>
          <a:ln w="9525">
            <a:noFill/>
            <a:miter lim="800000"/>
            <a:headEnd/>
            <a:tailEnd/>
          </a:ln>
        </p:spPr>
      </p:pic>
      <p:sp>
        <p:nvSpPr>
          <p:cNvPr id="28" name="Text Placeholder 1">
            <a:extLst>
              <a:ext uri="{FF2B5EF4-FFF2-40B4-BE49-F238E27FC236}">
                <a16:creationId xmlns="" xmlns:a16="http://schemas.microsoft.com/office/drawing/2014/main" id="{206381AD-4C2B-4745-99B1-0BBCE6131A71}"/>
              </a:ext>
            </a:extLst>
          </p:cNvPr>
          <p:cNvSpPr txBox="1">
            <a:spLocks/>
          </p:cNvSpPr>
          <p:nvPr/>
        </p:nvSpPr>
        <p:spPr>
          <a:xfrm>
            <a:off x="317668" y="1925057"/>
            <a:ext cx="11573197"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b="1" dirty="0" smtClean="0">
                <a:solidFill>
                  <a:schemeClr val="tx1"/>
                </a:solidFill>
                <a:latin typeface="Times New Roman" panose="02020603050405020304" pitchFamily="18" charset="0"/>
                <a:cs typeface="Times New Roman" panose="02020603050405020304" pitchFamily="18" charset="0"/>
              </a:rPr>
              <a:t>Advance Meter Infrastructure</a:t>
            </a:r>
            <a:endParaRPr lang="en-US" sz="3600" b="1" dirty="0">
              <a:solidFill>
                <a:schemeClr val="tx1"/>
              </a:solidFill>
              <a:latin typeface="Times New Roman" panose="02020603050405020304" pitchFamily="18" charset="0"/>
              <a:cs typeface="Times New Roman" panose="02020603050405020304" pitchFamily="18" charset="0"/>
            </a:endParaRPr>
          </a:p>
        </p:txBody>
      </p:sp>
      <p:cxnSp>
        <p:nvCxnSpPr>
          <p:cNvPr id="29" name="Elbow Connector 61">
            <a:extLst>
              <a:ext uri="{FF2B5EF4-FFF2-40B4-BE49-F238E27FC236}">
                <a16:creationId xmlns="" xmlns:a16="http://schemas.microsoft.com/office/drawing/2014/main" id="{9DA89D9B-17D4-4ABF-A06D-A68CC220E612}"/>
              </a:ext>
            </a:extLst>
          </p:cNvPr>
          <p:cNvCxnSpPr/>
          <p:nvPr/>
        </p:nvCxnSpPr>
        <p:spPr>
          <a:xfrm flipV="1">
            <a:off x="1764703" y="5163776"/>
            <a:ext cx="468000" cy="468000"/>
          </a:xfrm>
          <a:prstGeom prst="bentConnector3">
            <a:avLst>
              <a:gd name="adj1" fmla="val -2917"/>
            </a:avLst>
          </a:prstGeom>
          <a:ln w="28575">
            <a:solidFill>
              <a:schemeClr val="tx2">
                <a:lumMod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0" name="Elbow Connector 62">
            <a:extLst>
              <a:ext uri="{FF2B5EF4-FFF2-40B4-BE49-F238E27FC236}">
                <a16:creationId xmlns="" xmlns:a16="http://schemas.microsoft.com/office/drawing/2014/main" id="{84F7426D-6267-43CA-9B7C-7B263AD043AD}"/>
              </a:ext>
            </a:extLst>
          </p:cNvPr>
          <p:cNvCxnSpPr/>
          <p:nvPr/>
        </p:nvCxnSpPr>
        <p:spPr>
          <a:xfrm flipV="1">
            <a:off x="2489974" y="4312623"/>
            <a:ext cx="468000" cy="468000"/>
          </a:xfrm>
          <a:prstGeom prst="bentConnector3">
            <a:avLst>
              <a:gd name="adj1" fmla="val -2917"/>
            </a:avLst>
          </a:prstGeom>
          <a:ln w="28575">
            <a:solidFill>
              <a:schemeClr val="tx2">
                <a:lumMod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2" name="Elbow Connector 64">
            <a:extLst>
              <a:ext uri="{FF2B5EF4-FFF2-40B4-BE49-F238E27FC236}">
                <a16:creationId xmlns="" xmlns:a16="http://schemas.microsoft.com/office/drawing/2014/main" id="{8251829D-F188-47DF-ABA4-86743C63ECF2}"/>
              </a:ext>
            </a:extLst>
          </p:cNvPr>
          <p:cNvCxnSpPr/>
          <p:nvPr/>
        </p:nvCxnSpPr>
        <p:spPr>
          <a:xfrm flipH="1" flipV="1">
            <a:off x="9653528" y="5163776"/>
            <a:ext cx="468000" cy="468000"/>
          </a:xfrm>
          <a:prstGeom prst="bentConnector3">
            <a:avLst>
              <a:gd name="adj1" fmla="val -2917"/>
            </a:avLst>
          </a:prstGeom>
          <a:ln w="28575">
            <a:solidFill>
              <a:schemeClr val="tx2">
                <a:lumMod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Elbow Connector 65">
            <a:extLst>
              <a:ext uri="{FF2B5EF4-FFF2-40B4-BE49-F238E27FC236}">
                <a16:creationId xmlns="" xmlns:a16="http://schemas.microsoft.com/office/drawing/2014/main" id="{231F709F-3D5E-464A-AAE9-22DBDD8F8607}"/>
              </a:ext>
            </a:extLst>
          </p:cNvPr>
          <p:cNvCxnSpPr/>
          <p:nvPr/>
        </p:nvCxnSpPr>
        <p:spPr>
          <a:xfrm flipH="1" flipV="1">
            <a:off x="8955071" y="4312623"/>
            <a:ext cx="468000" cy="468000"/>
          </a:xfrm>
          <a:prstGeom prst="bentConnector3">
            <a:avLst>
              <a:gd name="adj1" fmla="val -2917"/>
            </a:avLst>
          </a:prstGeom>
          <a:ln w="28575">
            <a:solidFill>
              <a:schemeClr val="tx2">
                <a:lumMod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Elbow Connector 62">
            <a:extLst>
              <a:ext uri="{FF2B5EF4-FFF2-40B4-BE49-F238E27FC236}">
                <a16:creationId xmlns="" xmlns:a16="http://schemas.microsoft.com/office/drawing/2014/main" id="{84F7426D-6267-43CA-9B7C-7B263AD043AD}"/>
              </a:ext>
            </a:extLst>
          </p:cNvPr>
          <p:cNvCxnSpPr/>
          <p:nvPr/>
        </p:nvCxnSpPr>
        <p:spPr>
          <a:xfrm flipV="1">
            <a:off x="3289348" y="3386719"/>
            <a:ext cx="468000" cy="468000"/>
          </a:xfrm>
          <a:prstGeom prst="bentConnector3">
            <a:avLst>
              <a:gd name="adj1" fmla="val -2917"/>
            </a:avLst>
          </a:prstGeom>
          <a:ln w="28575">
            <a:solidFill>
              <a:schemeClr val="tx2">
                <a:lumMod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8" name="Elbow Connector 65">
            <a:extLst>
              <a:ext uri="{FF2B5EF4-FFF2-40B4-BE49-F238E27FC236}">
                <a16:creationId xmlns="" xmlns:a16="http://schemas.microsoft.com/office/drawing/2014/main" id="{231F709F-3D5E-464A-AAE9-22DBDD8F8607}"/>
              </a:ext>
            </a:extLst>
          </p:cNvPr>
          <p:cNvCxnSpPr/>
          <p:nvPr/>
        </p:nvCxnSpPr>
        <p:spPr>
          <a:xfrm flipH="1" flipV="1">
            <a:off x="8262087" y="3386719"/>
            <a:ext cx="468000" cy="468000"/>
          </a:xfrm>
          <a:prstGeom prst="bentConnector3">
            <a:avLst>
              <a:gd name="adj1" fmla="val -2917"/>
            </a:avLst>
          </a:prstGeom>
          <a:ln w="28575">
            <a:solidFill>
              <a:schemeClr val="tx2">
                <a:lumMod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23" name="Group 26"/>
          <p:cNvGrpSpPr/>
          <p:nvPr/>
        </p:nvGrpSpPr>
        <p:grpSpPr>
          <a:xfrm>
            <a:off x="10935454" y="6352764"/>
            <a:ext cx="1192320" cy="437760"/>
            <a:chOff x="10944000" y="6404040"/>
            <a:chExt cx="1192320" cy="437760"/>
          </a:xfrm>
        </p:grpSpPr>
        <p:sp>
          <p:nvSpPr>
            <p:cNvPr id="31"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33"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smtClean="0">
                  <a:latin typeface="Times New Roman" panose="02020603050405020304" pitchFamily="18" charset="0"/>
                  <a:cs typeface="Times New Roman" panose="02020603050405020304" pitchFamily="18" charset="0"/>
                </a:rPr>
                <a:t>8  </a:t>
              </a:r>
              <a:r>
                <a:rPr lang="en-IN" sz="1800" b="1" strike="noStrike" spc="-1" dirty="0" smtClean="0">
                  <a:latin typeface="Times New Roman" panose="02020603050405020304" pitchFamily="18" charset="0"/>
                  <a:cs typeface="Times New Roman" panose="02020603050405020304" pitchFamily="18" charset="0"/>
                </a:rPr>
                <a:t> </a:t>
              </a:r>
              <a:r>
                <a:rPr lang="en-IN" sz="1800" b="1" strike="noStrike" spc="-1" dirty="0">
                  <a:latin typeface="Times New Roman" panose="02020603050405020304" pitchFamily="18" charset="0"/>
                  <a:cs typeface="Times New Roman" panose="02020603050405020304" pitchFamily="18" charset="0"/>
                </a:rPr>
                <a:t>of</a:t>
              </a:r>
            </a:p>
          </p:txBody>
        </p:sp>
      </p:grpSp>
    </p:spTree>
    <p:extLst>
      <p:ext uri="{BB962C8B-B14F-4D97-AF65-F5344CB8AC3E}">
        <p14:creationId xmlns:p14="http://schemas.microsoft.com/office/powerpoint/2010/main" val="3679243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250"/>
                                        <p:tgtEl>
                                          <p:spTgt spid="19"/>
                                        </p:tgtEl>
                                      </p:cBhvr>
                                    </p:animEffec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25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250"/>
                                        <p:tgtEl>
                                          <p:spTgt spid="25"/>
                                        </p:tgtEl>
                                      </p:cBhvr>
                                    </p:animEffect>
                                    <p:set>
                                      <p:cBhvr>
                                        <p:cTn id="15" dur="1" fill="hold">
                                          <p:stCondLst>
                                            <p:cond delay="249"/>
                                          </p:stCondLst>
                                        </p:cTn>
                                        <p:tgtEl>
                                          <p:spTgt spid="25"/>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250"/>
                                        <p:tgtEl>
                                          <p:spTgt spid="20"/>
                                        </p:tgtEl>
                                      </p:cBhvr>
                                    </p:animEffect>
                                  </p:childTnLst>
                                </p:cTn>
                              </p:par>
                              <p:par>
                                <p:cTn id="21" presetID="10" presetClass="entr" presetSubtype="0" fill="hold" nodeType="with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250"/>
                                        <p:tgtEl>
                                          <p:spTgt spid="2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250"/>
                                        <p:tgtEl>
                                          <p:spTgt spid="26"/>
                                        </p:tgtEl>
                                      </p:cBhvr>
                                    </p:animEffect>
                                    <p:set>
                                      <p:cBhvr>
                                        <p:cTn id="28" dur="1" fill="hold">
                                          <p:stCondLst>
                                            <p:cond delay="249"/>
                                          </p:stCondLst>
                                        </p:cTn>
                                        <p:tgtEl>
                                          <p:spTgt spid="26"/>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250"/>
                                        <p:tgtEl>
                                          <p:spTgt spid="21"/>
                                        </p:tgtEl>
                                      </p:cBhvr>
                                    </p:animEffect>
                                  </p:childTnLst>
                                </p:cTn>
                              </p:par>
                              <p:par>
                                <p:cTn id="34" presetID="10" presetClass="entr" presetSubtype="0" fill="hold"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250"/>
                                        <p:tgtEl>
                                          <p:spTgt spid="2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nodeType="clickEffect">
                                  <p:stCondLst>
                                    <p:cond delay="0"/>
                                  </p:stCondLst>
                                  <p:childTnLst>
                                    <p:animEffect transition="out" filter="fade">
                                      <p:cBhvr>
                                        <p:cTn id="40" dur="250"/>
                                        <p:tgtEl>
                                          <p:spTgt spid="27"/>
                                        </p:tgtEl>
                                      </p:cBhvr>
                                    </p:animEffect>
                                    <p:set>
                                      <p:cBhvr>
                                        <p:cTn id="41" dur="1" fill="hold">
                                          <p:stCondLst>
                                            <p:cond delay="249"/>
                                          </p:stCondLst>
                                        </p:cTn>
                                        <p:tgtEl>
                                          <p:spTgt spid="27"/>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250"/>
                                        <p:tgtEl>
                                          <p:spTgt spid="22"/>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250"/>
                                        <p:tgtEl>
                                          <p:spTgt spid="28"/>
                                        </p:tgtEl>
                                      </p:cBhvr>
                                    </p:animEffect>
                                  </p:childTnLst>
                                </p:cTn>
                              </p:par>
                              <p:par>
                                <p:cTn id="52" presetID="10" presetClass="entr" presetSubtype="0" fill="hold" nodeType="withEffect">
                                  <p:stCondLst>
                                    <p:cond delay="0"/>
                                  </p:stCondLst>
                                  <p:childTnLst>
                                    <p:set>
                                      <p:cBhvr>
                                        <p:cTn id="53" dur="1" fill="hold">
                                          <p:stCondLst>
                                            <p:cond delay="0"/>
                                          </p:stCondLst>
                                        </p:cTn>
                                        <p:tgtEl>
                                          <p:spTgt spid="38"/>
                                        </p:tgtEl>
                                        <p:attrNameLst>
                                          <p:attrName>style.visibility</p:attrName>
                                        </p:attrNameLst>
                                      </p:cBhvr>
                                      <p:to>
                                        <p:strVal val="visible"/>
                                      </p:to>
                                    </p:set>
                                    <p:animEffect transition="in" filter="fade">
                                      <p:cBhvr>
                                        <p:cTn id="54" dur="250"/>
                                        <p:tgtEl>
                                          <p:spTgt spid="38"/>
                                        </p:tgtEl>
                                      </p:cBhvr>
                                    </p:animEffect>
                                  </p:childTnLst>
                                </p:cTn>
                              </p:par>
                              <p:par>
                                <p:cTn id="55" presetID="10" presetClass="entr" presetSubtype="0" fill="hold" nodeType="withEffect">
                                  <p:stCondLst>
                                    <p:cond delay="0"/>
                                  </p:stCondLst>
                                  <p:childTnLst>
                                    <p:set>
                                      <p:cBhvr>
                                        <p:cTn id="56" dur="1" fill="hold">
                                          <p:stCondLst>
                                            <p:cond delay="0"/>
                                          </p:stCondLst>
                                        </p:cTn>
                                        <p:tgtEl>
                                          <p:spTgt spid="34"/>
                                        </p:tgtEl>
                                        <p:attrNameLst>
                                          <p:attrName>style.visibility</p:attrName>
                                        </p:attrNameLst>
                                      </p:cBhvr>
                                      <p:to>
                                        <p:strVal val="visible"/>
                                      </p:to>
                                    </p:set>
                                    <p:animEffect transition="in" filter="fade">
                                      <p:cBhvr>
                                        <p:cTn id="57" dur="250"/>
                                        <p:tgtEl>
                                          <p:spTgt spid="34"/>
                                        </p:tgtEl>
                                      </p:cBhvr>
                                    </p:animEffect>
                                  </p:childTnLst>
                                </p:cTn>
                              </p:par>
                              <p:par>
                                <p:cTn id="58" presetID="10" presetClass="entr" presetSubtype="0" fill="hold" nodeType="withEffect">
                                  <p:stCondLst>
                                    <p:cond delay="0"/>
                                  </p:stCondLst>
                                  <p:childTnLst>
                                    <p:set>
                                      <p:cBhvr>
                                        <p:cTn id="59" dur="1" fill="hold">
                                          <p:stCondLst>
                                            <p:cond delay="0"/>
                                          </p:stCondLst>
                                        </p:cTn>
                                        <p:tgtEl>
                                          <p:spTgt spid="36"/>
                                        </p:tgtEl>
                                        <p:attrNameLst>
                                          <p:attrName>style.visibility</p:attrName>
                                        </p:attrNameLst>
                                      </p:cBhvr>
                                      <p:to>
                                        <p:strVal val="visible"/>
                                      </p:to>
                                    </p:set>
                                    <p:animEffect transition="in" filter="fade">
                                      <p:cBhvr>
                                        <p:cTn id="60" dur="250"/>
                                        <p:tgtEl>
                                          <p:spTgt spid="36"/>
                                        </p:tgtEl>
                                      </p:cBhvr>
                                    </p:animEffect>
                                  </p:childTnLst>
                                </p:cTn>
                              </p:par>
                              <p:par>
                                <p:cTn id="61" presetID="10" presetClass="entr" presetSubtype="0" fill="hold" nodeType="withEffect">
                                  <p:stCondLst>
                                    <p:cond delay="0"/>
                                  </p:stCondLst>
                                  <p:childTnLst>
                                    <p:set>
                                      <p:cBhvr>
                                        <p:cTn id="62" dur="1" fill="hold">
                                          <p:stCondLst>
                                            <p:cond delay="0"/>
                                          </p:stCondLst>
                                        </p:cTn>
                                        <p:tgtEl>
                                          <p:spTgt spid="30"/>
                                        </p:tgtEl>
                                        <p:attrNameLst>
                                          <p:attrName>style.visibility</p:attrName>
                                        </p:attrNameLst>
                                      </p:cBhvr>
                                      <p:to>
                                        <p:strVal val="visible"/>
                                      </p:to>
                                    </p:set>
                                    <p:animEffect transition="in" filter="fade">
                                      <p:cBhvr>
                                        <p:cTn id="63" dur="250"/>
                                        <p:tgtEl>
                                          <p:spTgt spid="30"/>
                                        </p:tgtEl>
                                      </p:cBhvr>
                                    </p:animEffect>
                                  </p:childTnLst>
                                </p:cTn>
                              </p:par>
                              <p:par>
                                <p:cTn id="64" presetID="10" presetClass="entr" presetSubtype="0" fill="hold" nodeType="with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fade">
                                      <p:cBhvr>
                                        <p:cTn id="66" dur="250"/>
                                        <p:tgtEl>
                                          <p:spTgt spid="29"/>
                                        </p:tgtEl>
                                      </p:cBhvr>
                                    </p:animEffect>
                                  </p:childTnLst>
                                </p:cTn>
                              </p:par>
                              <p:par>
                                <p:cTn id="67" presetID="10" presetClass="entr" presetSubtype="0" fill="hold" nodeType="withEffect">
                                  <p:stCondLst>
                                    <p:cond delay="0"/>
                                  </p:stCondLst>
                                  <p:childTnLst>
                                    <p:set>
                                      <p:cBhvr>
                                        <p:cTn id="68" dur="1" fill="hold">
                                          <p:stCondLst>
                                            <p:cond delay="0"/>
                                          </p:stCondLst>
                                        </p:cTn>
                                        <p:tgtEl>
                                          <p:spTgt spid="32"/>
                                        </p:tgtEl>
                                        <p:attrNameLst>
                                          <p:attrName>style.visibility</p:attrName>
                                        </p:attrNameLst>
                                      </p:cBhvr>
                                      <p:to>
                                        <p:strVal val="visible"/>
                                      </p:to>
                                    </p:set>
                                    <p:animEffect transition="in" filter="fade">
                                      <p:cBhvr>
                                        <p:cTn id="69" dur="25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 xmlns:a16="http://schemas.microsoft.com/office/drawing/2014/main" id="{1AA3D444-F46D-4F17-BF36-04EA53966BBC}"/>
              </a:ext>
            </a:extLst>
          </p:cNvPr>
          <p:cNvGrpSpPr/>
          <p:nvPr/>
        </p:nvGrpSpPr>
        <p:grpSpPr>
          <a:xfrm>
            <a:off x="418077" y="1582871"/>
            <a:ext cx="6514901" cy="1024365"/>
            <a:chOff x="6031524" y="607000"/>
            <a:chExt cx="2514600" cy="1907600"/>
          </a:xfrm>
          <a:solidFill>
            <a:schemeClr val="accent3">
              <a:lumMod val="50000"/>
            </a:schemeClr>
          </a:solidFill>
        </p:grpSpPr>
        <p:sp>
          <p:nvSpPr>
            <p:cNvPr id="24" name="Rectangle 23">
              <a:extLst>
                <a:ext uri="{FF2B5EF4-FFF2-40B4-BE49-F238E27FC236}">
                  <a16:creationId xmlns="" xmlns:a16="http://schemas.microsoft.com/office/drawing/2014/main" id="{E39C1B5F-C69F-4D54-848C-986E7863A7C5}"/>
                </a:ext>
              </a:extLst>
            </p:cNvPr>
            <p:cNvSpPr/>
            <p:nvPr/>
          </p:nvSpPr>
          <p:spPr>
            <a:xfrm>
              <a:off x="6383216" y="931985"/>
              <a:ext cx="2162908" cy="1582615"/>
            </a:xfrm>
            <a:prstGeom prst="rect">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25" name="Rectangle: Rounded Corners 24">
              <a:extLst>
                <a:ext uri="{FF2B5EF4-FFF2-40B4-BE49-F238E27FC236}">
                  <a16:creationId xmlns="" xmlns:a16="http://schemas.microsoft.com/office/drawing/2014/main" id="{6238E599-161B-4F61-9D1D-C35A0B315FFE}"/>
                </a:ext>
              </a:extLst>
            </p:cNvPr>
            <p:cNvSpPr/>
            <p:nvPr/>
          </p:nvSpPr>
          <p:spPr>
            <a:xfrm>
              <a:off x="6031524" y="778095"/>
              <a:ext cx="1582615" cy="391282"/>
            </a:xfrm>
            <a:prstGeom prst="roundRect">
              <a:avLst>
                <a:gd name="adj" fmla="val 16667"/>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 xmlns:a16="http://schemas.microsoft.com/office/drawing/2014/main" id="{9A0429A5-1862-442C-8D18-0BA19DD329D4}"/>
                </a:ext>
              </a:extLst>
            </p:cNvPr>
            <p:cNvSpPr txBox="1"/>
            <p:nvPr/>
          </p:nvSpPr>
          <p:spPr>
            <a:xfrm>
              <a:off x="6090375" y="607000"/>
              <a:ext cx="1464910" cy="369334"/>
            </a:xfrm>
            <a:prstGeom prst="rect">
              <a:avLst/>
            </a:prstGeom>
            <a:grpFill/>
          </p:spPr>
          <p:txBody>
            <a:bodyPr wrap="square" rtlCol="0">
              <a:spAutoFit/>
            </a:bodyPr>
            <a:lstStyle/>
            <a:p>
              <a:pPr algn="ctr"/>
              <a:r>
                <a:rPr lang="en-US" altLang="ko-KR" b="1" dirty="0" smtClean="0">
                  <a:solidFill>
                    <a:schemeClr val="bg1"/>
                  </a:solidFill>
                  <a:latin typeface="Times New Roman" panose="02020603050405020304" pitchFamily="18" charset="0"/>
                  <a:cs typeface="Times New Roman" panose="02020603050405020304" pitchFamily="18" charset="0"/>
                </a:rPr>
                <a:t>1.</a:t>
              </a:r>
              <a:endParaRPr lang="ko-KR" altLang="en-US" b="1" dirty="0">
                <a:solidFill>
                  <a:schemeClr val="bg1"/>
                </a:solidFill>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 xmlns:a16="http://schemas.microsoft.com/office/drawing/2014/main" id="{1922E9A4-E343-4B40-B83F-48C3AC84D9C8}"/>
                </a:ext>
              </a:extLst>
            </p:cNvPr>
            <p:cNvSpPr txBox="1"/>
            <p:nvPr/>
          </p:nvSpPr>
          <p:spPr>
            <a:xfrm>
              <a:off x="6525936" y="1219970"/>
              <a:ext cx="1877468" cy="923330"/>
            </a:xfrm>
            <a:prstGeom prst="rect">
              <a:avLst/>
            </a:prstGeom>
            <a:grpFill/>
          </p:spPr>
          <p:txBody>
            <a:bodyPr wrap="square" rtlCol="0">
              <a:spAutoFit/>
            </a:bodyPr>
            <a:lstStyle/>
            <a:p>
              <a:r>
                <a:rPr lang="en-US" altLang="ko-KR" dirty="0" smtClean="0">
                  <a:solidFill>
                    <a:schemeClr val="bg1"/>
                  </a:solidFill>
                  <a:latin typeface="Times New Roman" panose="02020603050405020304" pitchFamily="18" charset="0"/>
                  <a:cs typeface="Times New Roman" panose="02020603050405020304" pitchFamily="18" charset="0"/>
                </a:rPr>
                <a:t>Compatible with the size of Smart Grid Network.</a:t>
              </a:r>
              <a:endParaRPr lang="en-US" altLang="ko-KR" dirty="0">
                <a:solidFill>
                  <a:schemeClr val="bg1"/>
                </a:solidFill>
                <a:latin typeface="Times New Roman" panose="02020603050405020304" pitchFamily="18" charset="0"/>
                <a:cs typeface="Times New Roman" panose="02020603050405020304" pitchFamily="18" charset="0"/>
              </a:endParaRPr>
            </a:p>
          </p:txBody>
        </p:sp>
      </p:grpSp>
      <p:sp>
        <p:nvSpPr>
          <p:cNvPr id="32" name="Rectangle 31">
            <a:extLst>
              <a:ext uri="{FF2B5EF4-FFF2-40B4-BE49-F238E27FC236}">
                <a16:creationId xmlns="" xmlns:a16="http://schemas.microsoft.com/office/drawing/2014/main" id="{F85D84FB-B9AD-451C-B829-31C0171022DC}"/>
              </a:ext>
            </a:extLst>
          </p:cNvPr>
          <p:cNvSpPr/>
          <p:nvPr/>
        </p:nvSpPr>
        <p:spPr>
          <a:xfrm>
            <a:off x="0" y="8057"/>
            <a:ext cx="12192000" cy="14680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Text Placeholder 1">
            <a:extLst>
              <a:ext uri="{FF2B5EF4-FFF2-40B4-BE49-F238E27FC236}">
                <a16:creationId xmlns="" xmlns:a16="http://schemas.microsoft.com/office/drawing/2014/main" id="{206381AD-4C2B-4745-99B1-0BBCE6131A71}"/>
              </a:ext>
            </a:extLst>
          </p:cNvPr>
          <p:cNvSpPr txBox="1">
            <a:spLocks/>
          </p:cNvSpPr>
          <p:nvPr/>
        </p:nvSpPr>
        <p:spPr>
          <a:xfrm>
            <a:off x="323529" y="339509"/>
            <a:ext cx="11573197" cy="7242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b="1" dirty="0" smtClean="0">
                <a:solidFill>
                  <a:schemeClr val="bg1"/>
                </a:solidFill>
                <a:latin typeface="Times New Roman" panose="02020603050405020304" pitchFamily="18" charset="0"/>
                <a:cs typeface="Times New Roman" panose="02020603050405020304" pitchFamily="18" charset="0"/>
              </a:rPr>
              <a:t>Need of IPV6 in Smart Grid System</a:t>
            </a:r>
            <a:endParaRPr lang="en-US" sz="3600" b="1" dirty="0">
              <a:solidFill>
                <a:schemeClr val="bg1"/>
              </a:solidFill>
              <a:latin typeface="Times New Roman" panose="02020603050405020304" pitchFamily="18" charset="0"/>
              <a:cs typeface="Times New Roman" panose="02020603050405020304" pitchFamily="18" charset="0"/>
            </a:endParaRPr>
          </a:p>
        </p:txBody>
      </p:sp>
      <p:grpSp>
        <p:nvGrpSpPr>
          <p:cNvPr id="31" name="Group 30">
            <a:extLst>
              <a:ext uri="{FF2B5EF4-FFF2-40B4-BE49-F238E27FC236}">
                <a16:creationId xmlns="" xmlns:a16="http://schemas.microsoft.com/office/drawing/2014/main" id="{1AA3D444-F46D-4F17-BF36-04EA53966BBC}"/>
              </a:ext>
            </a:extLst>
          </p:cNvPr>
          <p:cNvGrpSpPr/>
          <p:nvPr/>
        </p:nvGrpSpPr>
        <p:grpSpPr>
          <a:xfrm>
            <a:off x="4744550" y="2638614"/>
            <a:ext cx="6514904" cy="1015573"/>
            <a:chOff x="6031523" y="623373"/>
            <a:chExt cx="2514601" cy="1891227"/>
          </a:xfrm>
          <a:solidFill>
            <a:schemeClr val="accent3">
              <a:lumMod val="50000"/>
            </a:schemeClr>
          </a:solidFill>
        </p:grpSpPr>
        <p:sp>
          <p:nvSpPr>
            <p:cNvPr id="34" name="Rectangle 33">
              <a:extLst>
                <a:ext uri="{FF2B5EF4-FFF2-40B4-BE49-F238E27FC236}">
                  <a16:creationId xmlns="" xmlns:a16="http://schemas.microsoft.com/office/drawing/2014/main" id="{E39C1B5F-C69F-4D54-848C-986E7863A7C5}"/>
                </a:ext>
              </a:extLst>
            </p:cNvPr>
            <p:cNvSpPr/>
            <p:nvPr/>
          </p:nvSpPr>
          <p:spPr>
            <a:xfrm>
              <a:off x="6383216" y="931985"/>
              <a:ext cx="2162908" cy="1582615"/>
            </a:xfrm>
            <a:prstGeom prst="rect">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35" name="Rectangle: Rounded Corners 24">
              <a:extLst>
                <a:ext uri="{FF2B5EF4-FFF2-40B4-BE49-F238E27FC236}">
                  <a16:creationId xmlns="" xmlns:a16="http://schemas.microsoft.com/office/drawing/2014/main" id="{6238E599-161B-4F61-9D1D-C35A0B315FFE}"/>
                </a:ext>
              </a:extLst>
            </p:cNvPr>
            <p:cNvSpPr/>
            <p:nvPr/>
          </p:nvSpPr>
          <p:spPr>
            <a:xfrm>
              <a:off x="6031523" y="778095"/>
              <a:ext cx="1582615" cy="391282"/>
            </a:xfrm>
            <a:prstGeom prst="roundRect">
              <a:avLst>
                <a:gd name="adj" fmla="val 16667"/>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36" name="TextBox 35">
              <a:extLst>
                <a:ext uri="{FF2B5EF4-FFF2-40B4-BE49-F238E27FC236}">
                  <a16:creationId xmlns="" xmlns:a16="http://schemas.microsoft.com/office/drawing/2014/main" id="{9A0429A5-1862-442C-8D18-0BA19DD329D4}"/>
                </a:ext>
              </a:extLst>
            </p:cNvPr>
            <p:cNvSpPr txBox="1"/>
            <p:nvPr/>
          </p:nvSpPr>
          <p:spPr>
            <a:xfrm>
              <a:off x="6090375" y="623373"/>
              <a:ext cx="1464910" cy="369332"/>
            </a:xfrm>
            <a:prstGeom prst="rect">
              <a:avLst/>
            </a:prstGeom>
            <a:grpFill/>
          </p:spPr>
          <p:txBody>
            <a:bodyPr wrap="square" rtlCol="0">
              <a:spAutoFit/>
            </a:bodyPr>
            <a:lstStyle/>
            <a:p>
              <a:pPr algn="ctr"/>
              <a:r>
                <a:rPr lang="en-US" altLang="ko-KR" b="1" dirty="0" smtClean="0">
                  <a:solidFill>
                    <a:schemeClr val="bg1"/>
                  </a:solidFill>
                  <a:latin typeface="Times New Roman" panose="02020603050405020304" pitchFamily="18" charset="0"/>
                  <a:cs typeface="Times New Roman" panose="02020603050405020304" pitchFamily="18" charset="0"/>
                </a:rPr>
                <a:t>2. </a:t>
              </a:r>
              <a:endParaRPr lang="ko-KR" altLang="en-US" b="1" dirty="0">
                <a:solidFill>
                  <a:schemeClr val="bg1"/>
                </a:solidFill>
                <a:latin typeface="Times New Roman" panose="02020603050405020304" pitchFamily="18" charset="0"/>
                <a:cs typeface="Times New Roman" panose="02020603050405020304" pitchFamily="18" charset="0"/>
              </a:endParaRPr>
            </a:p>
          </p:txBody>
        </p:sp>
        <p:sp>
          <p:nvSpPr>
            <p:cNvPr id="37" name="TextBox 36">
              <a:extLst>
                <a:ext uri="{FF2B5EF4-FFF2-40B4-BE49-F238E27FC236}">
                  <a16:creationId xmlns="" xmlns:a16="http://schemas.microsoft.com/office/drawing/2014/main" id="{1922E9A4-E343-4B40-B83F-48C3AC84D9C8}"/>
                </a:ext>
              </a:extLst>
            </p:cNvPr>
            <p:cNvSpPr txBox="1"/>
            <p:nvPr/>
          </p:nvSpPr>
          <p:spPr>
            <a:xfrm>
              <a:off x="6525936" y="1219970"/>
              <a:ext cx="1877468" cy="646331"/>
            </a:xfrm>
            <a:prstGeom prst="rect">
              <a:avLst/>
            </a:prstGeom>
            <a:grpFill/>
          </p:spPr>
          <p:txBody>
            <a:bodyPr wrap="square" rtlCol="0">
              <a:spAutoFit/>
            </a:bodyPr>
            <a:lstStyle/>
            <a:p>
              <a:r>
                <a:rPr lang="en-US" altLang="ko-KR" dirty="0" smtClean="0">
                  <a:solidFill>
                    <a:schemeClr val="bg1"/>
                  </a:solidFill>
                  <a:latin typeface="Times New Roman" panose="02020603050405020304" pitchFamily="18" charset="0"/>
                  <a:cs typeface="Times New Roman" panose="02020603050405020304" pitchFamily="18" charset="0"/>
                </a:rPr>
                <a:t>Large address space.</a:t>
              </a:r>
              <a:endParaRPr lang="en-US" altLang="ko-KR" dirty="0">
                <a:solidFill>
                  <a:schemeClr val="bg1"/>
                </a:solidFill>
                <a:latin typeface="Times New Roman" panose="02020603050405020304" pitchFamily="18" charset="0"/>
                <a:cs typeface="Times New Roman" panose="02020603050405020304" pitchFamily="18" charset="0"/>
              </a:endParaRPr>
            </a:p>
          </p:txBody>
        </p:sp>
      </p:grpSp>
      <p:grpSp>
        <p:nvGrpSpPr>
          <p:cNvPr id="38" name="Group 37">
            <a:extLst>
              <a:ext uri="{FF2B5EF4-FFF2-40B4-BE49-F238E27FC236}">
                <a16:creationId xmlns="" xmlns:a16="http://schemas.microsoft.com/office/drawing/2014/main" id="{1AA3D444-F46D-4F17-BF36-04EA53966BBC}"/>
              </a:ext>
            </a:extLst>
          </p:cNvPr>
          <p:cNvGrpSpPr/>
          <p:nvPr/>
        </p:nvGrpSpPr>
        <p:grpSpPr>
          <a:xfrm>
            <a:off x="418077" y="3586654"/>
            <a:ext cx="6514904" cy="1024365"/>
            <a:chOff x="6031523" y="607000"/>
            <a:chExt cx="2514601" cy="1907600"/>
          </a:xfrm>
          <a:solidFill>
            <a:schemeClr val="accent3">
              <a:lumMod val="50000"/>
            </a:schemeClr>
          </a:solidFill>
        </p:grpSpPr>
        <p:sp>
          <p:nvSpPr>
            <p:cNvPr id="39" name="Rectangle 38">
              <a:extLst>
                <a:ext uri="{FF2B5EF4-FFF2-40B4-BE49-F238E27FC236}">
                  <a16:creationId xmlns="" xmlns:a16="http://schemas.microsoft.com/office/drawing/2014/main" id="{E39C1B5F-C69F-4D54-848C-986E7863A7C5}"/>
                </a:ext>
              </a:extLst>
            </p:cNvPr>
            <p:cNvSpPr/>
            <p:nvPr/>
          </p:nvSpPr>
          <p:spPr>
            <a:xfrm>
              <a:off x="6383216" y="931985"/>
              <a:ext cx="2162908" cy="1582615"/>
            </a:xfrm>
            <a:prstGeom prst="rect">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40" name="Rectangle: Rounded Corners 24">
              <a:extLst>
                <a:ext uri="{FF2B5EF4-FFF2-40B4-BE49-F238E27FC236}">
                  <a16:creationId xmlns="" xmlns:a16="http://schemas.microsoft.com/office/drawing/2014/main" id="{6238E599-161B-4F61-9D1D-C35A0B315FFE}"/>
                </a:ext>
              </a:extLst>
            </p:cNvPr>
            <p:cNvSpPr/>
            <p:nvPr/>
          </p:nvSpPr>
          <p:spPr>
            <a:xfrm>
              <a:off x="6031523" y="778095"/>
              <a:ext cx="1582615" cy="391282"/>
            </a:xfrm>
            <a:prstGeom prst="roundRect">
              <a:avLst>
                <a:gd name="adj" fmla="val 16667"/>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41" name="TextBox 40">
              <a:extLst>
                <a:ext uri="{FF2B5EF4-FFF2-40B4-BE49-F238E27FC236}">
                  <a16:creationId xmlns="" xmlns:a16="http://schemas.microsoft.com/office/drawing/2014/main" id="{9A0429A5-1862-442C-8D18-0BA19DD329D4}"/>
                </a:ext>
              </a:extLst>
            </p:cNvPr>
            <p:cNvSpPr txBox="1"/>
            <p:nvPr/>
          </p:nvSpPr>
          <p:spPr>
            <a:xfrm>
              <a:off x="6090375" y="607000"/>
              <a:ext cx="1464910" cy="369332"/>
            </a:xfrm>
            <a:prstGeom prst="rect">
              <a:avLst/>
            </a:prstGeom>
            <a:grpFill/>
          </p:spPr>
          <p:txBody>
            <a:bodyPr wrap="square" rtlCol="0">
              <a:spAutoFit/>
            </a:bodyPr>
            <a:lstStyle/>
            <a:p>
              <a:pPr algn="ctr"/>
              <a:r>
                <a:rPr lang="en-US" altLang="ko-KR" b="1" dirty="0" smtClean="0">
                  <a:solidFill>
                    <a:schemeClr val="bg1"/>
                  </a:solidFill>
                  <a:latin typeface="Times New Roman" panose="02020603050405020304" pitchFamily="18" charset="0"/>
                  <a:cs typeface="Times New Roman" panose="02020603050405020304" pitchFamily="18" charset="0"/>
                </a:rPr>
                <a:t>3.</a:t>
              </a:r>
              <a:endParaRPr lang="ko-KR" altLang="en-US" b="1" dirty="0">
                <a:solidFill>
                  <a:schemeClr val="bg1"/>
                </a:solidFill>
                <a:latin typeface="Times New Roman" panose="02020603050405020304" pitchFamily="18" charset="0"/>
                <a:cs typeface="Times New Roman" panose="02020603050405020304" pitchFamily="18" charset="0"/>
              </a:endParaRPr>
            </a:p>
          </p:txBody>
        </p:sp>
        <p:sp>
          <p:nvSpPr>
            <p:cNvPr id="42" name="TextBox 41">
              <a:extLst>
                <a:ext uri="{FF2B5EF4-FFF2-40B4-BE49-F238E27FC236}">
                  <a16:creationId xmlns="" xmlns:a16="http://schemas.microsoft.com/office/drawing/2014/main" id="{1922E9A4-E343-4B40-B83F-48C3AC84D9C8}"/>
                </a:ext>
              </a:extLst>
            </p:cNvPr>
            <p:cNvSpPr txBox="1"/>
            <p:nvPr/>
          </p:nvSpPr>
          <p:spPr>
            <a:xfrm>
              <a:off x="6525936" y="1219970"/>
              <a:ext cx="1877468" cy="923330"/>
            </a:xfrm>
            <a:prstGeom prst="rect">
              <a:avLst/>
            </a:prstGeom>
            <a:grpFill/>
          </p:spPr>
          <p:txBody>
            <a:bodyPr wrap="square" rtlCol="0">
              <a:spAutoFit/>
            </a:bodyPr>
            <a:lstStyle/>
            <a:p>
              <a:r>
                <a:rPr lang="en-US" altLang="ko-KR" dirty="0" smtClean="0">
                  <a:solidFill>
                    <a:schemeClr val="bg1"/>
                  </a:solidFill>
                  <a:latin typeface="Times New Roman" panose="02020603050405020304" pitchFamily="18" charset="0"/>
                  <a:cs typeface="Times New Roman" panose="02020603050405020304" pitchFamily="18" charset="0"/>
                </a:rPr>
                <a:t>Auto configuration of addresses.</a:t>
              </a:r>
              <a:endParaRPr lang="en-US" altLang="ko-KR" dirty="0">
                <a:solidFill>
                  <a:schemeClr val="bg1"/>
                </a:solidFill>
                <a:latin typeface="Times New Roman" panose="02020603050405020304" pitchFamily="18" charset="0"/>
                <a:cs typeface="Times New Roman" panose="02020603050405020304" pitchFamily="18" charset="0"/>
              </a:endParaRPr>
            </a:p>
          </p:txBody>
        </p:sp>
      </p:grpSp>
      <p:grpSp>
        <p:nvGrpSpPr>
          <p:cNvPr id="43" name="Group 42">
            <a:extLst>
              <a:ext uri="{FF2B5EF4-FFF2-40B4-BE49-F238E27FC236}">
                <a16:creationId xmlns="" xmlns:a16="http://schemas.microsoft.com/office/drawing/2014/main" id="{1AA3D444-F46D-4F17-BF36-04EA53966BBC}"/>
              </a:ext>
            </a:extLst>
          </p:cNvPr>
          <p:cNvGrpSpPr/>
          <p:nvPr/>
        </p:nvGrpSpPr>
        <p:grpSpPr>
          <a:xfrm>
            <a:off x="4744550" y="4646694"/>
            <a:ext cx="6514904" cy="1024365"/>
            <a:chOff x="6031523" y="607000"/>
            <a:chExt cx="2514601" cy="1907600"/>
          </a:xfrm>
          <a:solidFill>
            <a:schemeClr val="accent3">
              <a:lumMod val="50000"/>
            </a:schemeClr>
          </a:solidFill>
        </p:grpSpPr>
        <p:sp>
          <p:nvSpPr>
            <p:cNvPr id="44" name="Rectangle 43">
              <a:extLst>
                <a:ext uri="{FF2B5EF4-FFF2-40B4-BE49-F238E27FC236}">
                  <a16:creationId xmlns="" xmlns:a16="http://schemas.microsoft.com/office/drawing/2014/main" id="{E39C1B5F-C69F-4D54-848C-986E7863A7C5}"/>
                </a:ext>
              </a:extLst>
            </p:cNvPr>
            <p:cNvSpPr/>
            <p:nvPr/>
          </p:nvSpPr>
          <p:spPr>
            <a:xfrm>
              <a:off x="6383216" y="931985"/>
              <a:ext cx="2162908" cy="1582615"/>
            </a:xfrm>
            <a:prstGeom prst="rect">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45" name="Rectangle: Rounded Corners 24">
              <a:extLst>
                <a:ext uri="{FF2B5EF4-FFF2-40B4-BE49-F238E27FC236}">
                  <a16:creationId xmlns="" xmlns:a16="http://schemas.microsoft.com/office/drawing/2014/main" id="{6238E599-161B-4F61-9D1D-C35A0B315FFE}"/>
                </a:ext>
              </a:extLst>
            </p:cNvPr>
            <p:cNvSpPr/>
            <p:nvPr/>
          </p:nvSpPr>
          <p:spPr>
            <a:xfrm>
              <a:off x="6031523" y="778095"/>
              <a:ext cx="1582615" cy="391282"/>
            </a:xfrm>
            <a:prstGeom prst="roundRect">
              <a:avLst>
                <a:gd name="adj" fmla="val 16667"/>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46" name="TextBox 45">
              <a:extLst>
                <a:ext uri="{FF2B5EF4-FFF2-40B4-BE49-F238E27FC236}">
                  <a16:creationId xmlns="" xmlns:a16="http://schemas.microsoft.com/office/drawing/2014/main" id="{9A0429A5-1862-442C-8D18-0BA19DD329D4}"/>
                </a:ext>
              </a:extLst>
            </p:cNvPr>
            <p:cNvSpPr txBox="1"/>
            <p:nvPr/>
          </p:nvSpPr>
          <p:spPr>
            <a:xfrm>
              <a:off x="6090375" y="607000"/>
              <a:ext cx="1464910" cy="369332"/>
            </a:xfrm>
            <a:prstGeom prst="rect">
              <a:avLst/>
            </a:prstGeom>
            <a:grpFill/>
          </p:spPr>
          <p:txBody>
            <a:bodyPr wrap="square" rtlCol="0">
              <a:spAutoFit/>
            </a:bodyPr>
            <a:lstStyle/>
            <a:p>
              <a:pPr algn="ctr"/>
              <a:r>
                <a:rPr lang="en-US" altLang="ko-KR" b="1" dirty="0" smtClean="0">
                  <a:solidFill>
                    <a:schemeClr val="bg1"/>
                  </a:solidFill>
                  <a:latin typeface="Times New Roman" panose="02020603050405020304" pitchFamily="18" charset="0"/>
                  <a:cs typeface="Times New Roman" panose="02020603050405020304" pitchFamily="18" charset="0"/>
                </a:rPr>
                <a:t>4.</a:t>
              </a:r>
              <a:endParaRPr lang="ko-KR" altLang="en-US" b="1" dirty="0">
                <a:solidFill>
                  <a:schemeClr val="bg1"/>
                </a:solidFill>
                <a:latin typeface="Times New Roman" panose="02020603050405020304" pitchFamily="18" charset="0"/>
                <a:cs typeface="Times New Roman" panose="02020603050405020304" pitchFamily="18" charset="0"/>
              </a:endParaRPr>
            </a:p>
          </p:txBody>
        </p:sp>
        <p:sp>
          <p:nvSpPr>
            <p:cNvPr id="47" name="TextBox 46">
              <a:extLst>
                <a:ext uri="{FF2B5EF4-FFF2-40B4-BE49-F238E27FC236}">
                  <a16:creationId xmlns="" xmlns:a16="http://schemas.microsoft.com/office/drawing/2014/main" id="{1922E9A4-E343-4B40-B83F-48C3AC84D9C8}"/>
                </a:ext>
              </a:extLst>
            </p:cNvPr>
            <p:cNvSpPr txBox="1"/>
            <p:nvPr/>
          </p:nvSpPr>
          <p:spPr>
            <a:xfrm>
              <a:off x="6525936" y="1219970"/>
              <a:ext cx="1877468" cy="369332"/>
            </a:xfrm>
            <a:prstGeom prst="rect">
              <a:avLst/>
            </a:prstGeom>
            <a:grpFill/>
          </p:spPr>
          <p:txBody>
            <a:bodyPr wrap="square" rtlCol="0">
              <a:spAutoFit/>
            </a:bodyPr>
            <a:lstStyle/>
            <a:p>
              <a:r>
                <a:rPr lang="en-US" altLang="ko-KR" dirty="0" smtClean="0">
                  <a:solidFill>
                    <a:schemeClr val="bg1"/>
                  </a:solidFill>
                  <a:latin typeface="Times New Roman" panose="02020603050405020304" pitchFamily="18" charset="0"/>
                  <a:cs typeface="Times New Roman" panose="02020603050405020304" pitchFamily="18" charset="0"/>
                </a:rPr>
                <a:t>Efficient routing.</a:t>
              </a:r>
              <a:endParaRPr lang="en-US" altLang="ko-KR" dirty="0">
                <a:solidFill>
                  <a:schemeClr val="bg1"/>
                </a:solidFill>
                <a:latin typeface="Times New Roman" panose="02020603050405020304" pitchFamily="18" charset="0"/>
                <a:cs typeface="Times New Roman" panose="02020603050405020304" pitchFamily="18" charset="0"/>
              </a:endParaRPr>
            </a:p>
          </p:txBody>
        </p:sp>
      </p:grpSp>
      <p:grpSp>
        <p:nvGrpSpPr>
          <p:cNvPr id="48" name="Group 47">
            <a:extLst>
              <a:ext uri="{FF2B5EF4-FFF2-40B4-BE49-F238E27FC236}">
                <a16:creationId xmlns="" xmlns:a16="http://schemas.microsoft.com/office/drawing/2014/main" id="{1AA3D444-F46D-4F17-BF36-04EA53966BBC}"/>
              </a:ext>
            </a:extLst>
          </p:cNvPr>
          <p:cNvGrpSpPr/>
          <p:nvPr/>
        </p:nvGrpSpPr>
        <p:grpSpPr>
          <a:xfrm>
            <a:off x="418074" y="5600012"/>
            <a:ext cx="6514904" cy="1024365"/>
            <a:chOff x="6031523" y="607000"/>
            <a:chExt cx="2514601" cy="1907600"/>
          </a:xfrm>
          <a:solidFill>
            <a:schemeClr val="accent3">
              <a:lumMod val="50000"/>
            </a:schemeClr>
          </a:solidFill>
        </p:grpSpPr>
        <p:sp>
          <p:nvSpPr>
            <p:cNvPr id="49" name="Rectangle 48">
              <a:extLst>
                <a:ext uri="{FF2B5EF4-FFF2-40B4-BE49-F238E27FC236}">
                  <a16:creationId xmlns="" xmlns:a16="http://schemas.microsoft.com/office/drawing/2014/main" id="{E39C1B5F-C69F-4D54-848C-986E7863A7C5}"/>
                </a:ext>
              </a:extLst>
            </p:cNvPr>
            <p:cNvSpPr/>
            <p:nvPr/>
          </p:nvSpPr>
          <p:spPr>
            <a:xfrm>
              <a:off x="6383216" y="931985"/>
              <a:ext cx="2162908" cy="1582615"/>
            </a:xfrm>
            <a:prstGeom prst="rect">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50" name="Rectangle: Rounded Corners 24">
              <a:extLst>
                <a:ext uri="{FF2B5EF4-FFF2-40B4-BE49-F238E27FC236}">
                  <a16:creationId xmlns="" xmlns:a16="http://schemas.microsoft.com/office/drawing/2014/main" id="{6238E599-161B-4F61-9D1D-C35A0B315FFE}"/>
                </a:ext>
              </a:extLst>
            </p:cNvPr>
            <p:cNvSpPr/>
            <p:nvPr/>
          </p:nvSpPr>
          <p:spPr>
            <a:xfrm>
              <a:off x="6031523" y="778095"/>
              <a:ext cx="1582615" cy="391282"/>
            </a:xfrm>
            <a:prstGeom prst="roundRect">
              <a:avLst>
                <a:gd name="adj" fmla="val 16667"/>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51" name="TextBox 50">
              <a:extLst>
                <a:ext uri="{FF2B5EF4-FFF2-40B4-BE49-F238E27FC236}">
                  <a16:creationId xmlns="" xmlns:a16="http://schemas.microsoft.com/office/drawing/2014/main" id="{9A0429A5-1862-442C-8D18-0BA19DD329D4}"/>
                </a:ext>
              </a:extLst>
            </p:cNvPr>
            <p:cNvSpPr txBox="1"/>
            <p:nvPr/>
          </p:nvSpPr>
          <p:spPr>
            <a:xfrm>
              <a:off x="6090375" y="607000"/>
              <a:ext cx="1464910" cy="369332"/>
            </a:xfrm>
            <a:prstGeom prst="rect">
              <a:avLst/>
            </a:prstGeom>
            <a:grpFill/>
          </p:spPr>
          <p:txBody>
            <a:bodyPr wrap="square" rtlCol="0">
              <a:spAutoFit/>
            </a:bodyPr>
            <a:lstStyle/>
            <a:p>
              <a:pPr algn="ctr"/>
              <a:r>
                <a:rPr lang="en-US" altLang="ko-KR" b="1" dirty="0" smtClean="0">
                  <a:solidFill>
                    <a:schemeClr val="bg1"/>
                  </a:solidFill>
                  <a:latin typeface="Times New Roman" panose="02020603050405020304" pitchFamily="18" charset="0"/>
                  <a:cs typeface="Times New Roman" panose="02020603050405020304" pitchFamily="18" charset="0"/>
                </a:rPr>
                <a:t>5.</a:t>
              </a:r>
              <a:endParaRPr lang="ko-KR" altLang="en-US" b="1" dirty="0">
                <a:solidFill>
                  <a:schemeClr val="bg1"/>
                </a:solidFill>
                <a:latin typeface="Times New Roman" panose="02020603050405020304" pitchFamily="18" charset="0"/>
                <a:cs typeface="Times New Roman" panose="02020603050405020304" pitchFamily="18" charset="0"/>
              </a:endParaRPr>
            </a:p>
          </p:txBody>
        </p:sp>
        <p:sp>
          <p:nvSpPr>
            <p:cNvPr id="52" name="TextBox 51">
              <a:extLst>
                <a:ext uri="{FF2B5EF4-FFF2-40B4-BE49-F238E27FC236}">
                  <a16:creationId xmlns="" xmlns:a16="http://schemas.microsoft.com/office/drawing/2014/main" id="{1922E9A4-E343-4B40-B83F-48C3AC84D9C8}"/>
                </a:ext>
              </a:extLst>
            </p:cNvPr>
            <p:cNvSpPr txBox="1"/>
            <p:nvPr/>
          </p:nvSpPr>
          <p:spPr>
            <a:xfrm>
              <a:off x="6525936" y="1219970"/>
              <a:ext cx="1877468" cy="923330"/>
            </a:xfrm>
            <a:prstGeom prst="rect">
              <a:avLst/>
            </a:prstGeom>
            <a:grpFill/>
          </p:spPr>
          <p:txBody>
            <a:bodyPr wrap="square" rtlCol="0">
              <a:spAutoFit/>
            </a:bodyPr>
            <a:lstStyle/>
            <a:p>
              <a:r>
                <a:rPr lang="en-US" altLang="ko-KR" dirty="0" smtClean="0">
                  <a:solidFill>
                    <a:schemeClr val="bg1"/>
                  </a:solidFill>
                  <a:latin typeface="Times New Roman" panose="02020603050405020304" pitchFamily="18" charset="0"/>
                  <a:cs typeface="Times New Roman" panose="02020603050405020304" pitchFamily="18" charset="0"/>
                </a:rPr>
                <a:t>Support prioritization of messages</a:t>
              </a:r>
              <a:endParaRPr lang="en-US" altLang="ko-KR" dirty="0">
                <a:solidFill>
                  <a:schemeClr val="bg1"/>
                </a:solidFill>
                <a:latin typeface="Times New Roman" panose="02020603050405020304" pitchFamily="18" charset="0"/>
                <a:cs typeface="Times New Roman" panose="02020603050405020304" pitchFamily="18" charset="0"/>
              </a:endParaRPr>
            </a:p>
          </p:txBody>
        </p:sp>
      </p:grpSp>
      <p:grpSp>
        <p:nvGrpSpPr>
          <p:cNvPr id="29" name="Group 28">
            <a:extLst>
              <a:ext uri="{FF2B5EF4-FFF2-40B4-BE49-F238E27FC236}">
                <a16:creationId xmlns="" xmlns:a16="http://schemas.microsoft.com/office/drawing/2014/main" id="{1AA3D444-F46D-4F17-BF36-04EA53966BBC}"/>
              </a:ext>
            </a:extLst>
          </p:cNvPr>
          <p:cNvGrpSpPr/>
          <p:nvPr/>
        </p:nvGrpSpPr>
        <p:grpSpPr>
          <a:xfrm>
            <a:off x="210000" y="2737596"/>
            <a:ext cx="5790831" cy="2914483"/>
            <a:chOff x="6031524" y="607000"/>
            <a:chExt cx="2447708" cy="5427430"/>
          </a:xfrm>
          <a:solidFill>
            <a:schemeClr val="accent3">
              <a:lumMod val="50000"/>
            </a:schemeClr>
          </a:solidFill>
        </p:grpSpPr>
        <p:sp>
          <p:nvSpPr>
            <p:cNvPr id="30" name="Rectangle 29">
              <a:extLst>
                <a:ext uri="{FF2B5EF4-FFF2-40B4-BE49-F238E27FC236}">
                  <a16:creationId xmlns="" xmlns:a16="http://schemas.microsoft.com/office/drawing/2014/main" id="{E39C1B5F-C69F-4D54-848C-986E7863A7C5}"/>
                </a:ext>
              </a:extLst>
            </p:cNvPr>
            <p:cNvSpPr/>
            <p:nvPr/>
          </p:nvSpPr>
          <p:spPr>
            <a:xfrm>
              <a:off x="6316324" y="931985"/>
              <a:ext cx="2162908" cy="1582615"/>
            </a:xfrm>
            <a:prstGeom prst="rect">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53" name="Rectangle: Rounded Corners 24">
              <a:extLst>
                <a:ext uri="{FF2B5EF4-FFF2-40B4-BE49-F238E27FC236}">
                  <a16:creationId xmlns="" xmlns:a16="http://schemas.microsoft.com/office/drawing/2014/main" id="{6238E599-161B-4F61-9D1D-C35A0B315FFE}"/>
                </a:ext>
              </a:extLst>
            </p:cNvPr>
            <p:cNvSpPr/>
            <p:nvPr/>
          </p:nvSpPr>
          <p:spPr>
            <a:xfrm>
              <a:off x="6031524" y="778095"/>
              <a:ext cx="1582615" cy="391282"/>
            </a:xfrm>
            <a:prstGeom prst="roundRect">
              <a:avLst>
                <a:gd name="adj" fmla="val 16667"/>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54" name="TextBox 53">
              <a:extLst>
                <a:ext uri="{FF2B5EF4-FFF2-40B4-BE49-F238E27FC236}">
                  <a16:creationId xmlns="" xmlns:a16="http://schemas.microsoft.com/office/drawing/2014/main" id="{9A0429A5-1862-442C-8D18-0BA19DD329D4}"/>
                </a:ext>
              </a:extLst>
            </p:cNvPr>
            <p:cNvSpPr txBox="1"/>
            <p:nvPr/>
          </p:nvSpPr>
          <p:spPr>
            <a:xfrm>
              <a:off x="6090375" y="607000"/>
              <a:ext cx="1464910" cy="687780"/>
            </a:xfrm>
            <a:prstGeom prst="rect">
              <a:avLst/>
            </a:prstGeom>
            <a:grpFill/>
          </p:spPr>
          <p:txBody>
            <a:bodyPr wrap="square" rtlCol="0">
              <a:spAutoFit/>
            </a:bodyPr>
            <a:lstStyle/>
            <a:p>
              <a:pPr algn="ctr"/>
              <a:r>
                <a:rPr lang="en-US" altLang="ko-KR" b="1" dirty="0" smtClean="0">
                  <a:solidFill>
                    <a:schemeClr val="bg1"/>
                  </a:solidFill>
                  <a:latin typeface="Times New Roman" panose="02020603050405020304" pitchFamily="18" charset="0"/>
                  <a:cs typeface="Times New Roman" panose="02020603050405020304" pitchFamily="18" charset="0"/>
                </a:rPr>
                <a:t>IPv4</a:t>
              </a:r>
              <a:endParaRPr lang="ko-KR" altLang="en-US" b="1" dirty="0">
                <a:solidFill>
                  <a:schemeClr val="bg1"/>
                </a:solidFill>
                <a:latin typeface="Times New Roman" panose="02020603050405020304" pitchFamily="18" charset="0"/>
                <a:cs typeface="Times New Roman" panose="02020603050405020304" pitchFamily="18" charset="0"/>
              </a:endParaRPr>
            </a:p>
          </p:txBody>
        </p:sp>
        <p:sp>
          <p:nvSpPr>
            <p:cNvPr id="55" name="TextBox 54">
              <a:extLst>
                <a:ext uri="{FF2B5EF4-FFF2-40B4-BE49-F238E27FC236}">
                  <a16:creationId xmlns="" xmlns:a16="http://schemas.microsoft.com/office/drawing/2014/main" id="{1922E9A4-E343-4B40-B83F-48C3AC84D9C8}"/>
                </a:ext>
              </a:extLst>
            </p:cNvPr>
            <p:cNvSpPr txBox="1"/>
            <p:nvPr/>
          </p:nvSpPr>
          <p:spPr>
            <a:xfrm>
              <a:off x="6525936" y="1219971"/>
              <a:ext cx="1877468" cy="4814459"/>
            </a:xfrm>
            <a:prstGeom prst="rect">
              <a:avLst/>
            </a:prstGeom>
            <a:grpFill/>
          </p:spPr>
          <p:txBody>
            <a:bodyPr wrap="square" rtlCol="0">
              <a:spAutoFit/>
            </a:bodyPr>
            <a:lstStyle/>
            <a:p>
              <a:pPr marL="285750" indent="-285750">
                <a:buFont typeface="Arial" panose="020B0604020202020204" pitchFamily="34" charset="0"/>
                <a:buChar char="•"/>
              </a:pPr>
              <a:endParaRPr lang="en-US" altLang="ko-KR" dirty="0" smtClean="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dirty="0" smtClean="0">
                  <a:solidFill>
                    <a:schemeClr val="bg1"/>
                  </a:solidFill>
                  <a:latin typeface="Times New Roman" panose="02020603050405020304" pitchFamily="18" charset="0"/>
                  <a:cs typeface="Times New Roman" panose="02020603050405020304" pitchFamily="18" charset="0"/>
                </a:rPr>
                <a:t>It can be configured manually</a:t>
              </a:r>
            </a:p>
            <a:p>
              <a:pPr marL="285750" indent="-285750">
                <a:buFont typeface="Arial" panose="020B0604020202020204" pitchFamily="34" charset="0"/>
                <a:buChar char="•"/>
              </a:pPr>
              <a:endParaRPr lang="en-US" altLang="ko-KR"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dirty="0" smtClean="0">
                  <a:solidFill>
                    <a:schemeClr val="bg1"/>
                  </a:solidFill>
                  <a:latin typeface="Times New Roman" panose="02020603050405020304" pitchFamily="18" charset="0"/>
                  <a:cs typeface="Times New Roman" panose="02020603050405020304" pitchFamily="18" charset="0"/>
                </a:rPr>
                <a:t>Fragmentation</a:t>
              </a:r>
            </a:p>
            <a:p>
              <a:pPr marL="285750" indent="-285750">
                <a:buFont typeface="Arial" panose="020B0604020202020204" pitchFamily="34" charset="0"/>
                <a:buChar char="•"/>
              </a:pPr>
              <a:endParaRPr lang="en-US" altLang="ko-KR"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dirty="0" err="1" smtClean="0">
                  <a:solidFill>
                    <a:schemeClr val="bg1"/>
                  </a:solidFill>
                  <a:latin typeface="Times New Roman" panose="02020603050405020304" pitchFamily="18" charset="0"/>
                  <a:cs typeface="Times New Roman" panose="02020603050405020304" pitchFamily="18" charset="0"/>
                </a:rPr>
                <a:t>IPSec</a:t>
              </a:r>
              <a:r>
                <a:rPr lang="en-US" altLang="ko-KR" dirty="0" smtClean="0">
                  <a:solidFill>
                    <a:schemeClr val="bg1"/>
                  </a:solidFill>
                  <a:latin typeface="Times New Roman" panose="02020603050405020304" pitchFamily="18" charset="0"/>
                  <a:cs typeface="Times New Roman" panose="02020603050405020304" pitchFamily="18" charset="0"/>
                </a:rPr>
                <a:t> is optional</a:t>
              </a:r>
            </a:p>
            <a:p>
              <a:pPr marL="285750" indent="-285750">
                <a:buFont typeface="Arial" panose="020B0604020202020204" pitchFamily="34" charset="0"/>
                <a:buChar char="•"/>
              </a:pPr>
              <a:endParaRPr lang="en-US" altLang="ko-KR"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dirty="0" smtClean="0">
                  <a:solidFill>
                    <a:schemeClr val="bg1"/>
                  </a:solidFill>
                  <a:latin typeface="Times New Roman" panose="02020603050405020304" pitchFamily="18" charset="0"/>
                  <a:cs typeface="Times New Roman" panose="02020603050405020304" pitchFamily="18" charset="0"/>
                </a:rPr>
                <a:t>Header includes a checksum</a:t>
              </a:r>
            </a:p>
            <a:p>
              <a:pPr marL="285750" indent="-285750">
                <a:buFont typeface="Arial" panose="020B0604020202020204" pitchFamily="34" charset="0"/>
                <a:buChar char="•"/>
              </a:pPr>
              <a:r>
                <a:rPr lang="en-US" altLang="ko-KR" dirty="0" smtClean="0">
                  <a:solidFill>
                    <a:schemeClr val="bg1"/>
                  </a:solidFill>
                  <a:latin typeface="Times New Roman" panose="02020603050405020304" pitchFamily="18" charset="0"/>
                  <a:cs typeface="Times New Roman" panose="02020603050405020304" pitchFamily="18" charset="0"/>
                </a:rPr>
                <a:t> </a:t>
              </a:r>
              <a:endParaRPr lang="en-US" altLang="ko-KR" dirty="0">
                <a:solidFill>
                  <a:schemeClr val="bg1"/>
                </a:solidFill>
                <a:latin typeface="Times New Roman" panose="02020603050405020304" pitchFamily="18" charset="0"/>
                <a:cs typeface="Times New Roman" panose="02020603050405020304" pitchFamily="18" charset="0"/>
              </a:endParaRPr>
            </a:p>
          </p:txBody>
        </p:sp>
      </p:grpSp>
      <p:grpSp>
        <p:nvGrpSpPr>
          <p:cNvPr id="61" name="Group 60">
            <a:extLst>
              <a:ext uri="{FF2B5EF4-FFF2-40B4-BE49-F238E27FC236}">
                <a16:creationId xmlns="" xmlns:a16="http://schemas.microsoft.com/office/drawing/2014/main" id="{1AA3D444-F46D-4F17-BF36-04EA53966BBC}"/>
              </a:ext>
            </a:extLst>
          </p:cNvPr>
          <p:cNvGrpSpPr/>
          <p:nvPr/>
        </p:nvGrpSpPr>
        <p:grpSpPr>
          <a:xfrm>
            <a:off x="6024634" y="2740527"/>
            <a:ext cx="5949084" cy="2914483"/>
            <a:chOff x="6031524" y="607000"/>
            <a:chExt cx="2514600" cy="5427430"/>
          </a:xfrm>
          <a:solidFill>
            <a:schemeClr val="accent3">
              <a:lumMod val="50000"/>
            </a:schemeClr>
          </a:solidFill>
        </p:grpSpPr>
        <p:sp>
          <p:nvSpPr>
            <p:cNvPr id="62" name="Rectangle 61">
              <a:extLst>
                <a:ext uri="{FF2B5EF4-FFF2-40B4-BE49-F238E27FC236}">
                  <a16:creationId xmlns="" xmlns:a16="http://schemas.microsoft.com/office/drawing/2014/main" id="{E39C1B5F-C69F-4D54-848C-986E7863A7C5}"/>
                </a:ext>
              </a:extLst>
            </p:cNvPr>
            <p:cNvSpPr/>
            <p:nvPr/>
          </p:nvSpPr>
          <p:spPr>
            <a:xfrm>
              <a:off x="6383216" y="931985"/>
              <a:ext cx="2162908" cy="1582615"/>
            </a:xfrm>
            <a:prstGeom prst="rect">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63" name="Rectangle: Rounded Corners 24">
              <a:extLst>
                <a:ext uri="{FF2B5EF4-FFF2-40B4-BE49-F238E27FC236}">
                  <a16:creationId xmlns="" xmlns:a16="http://schemas.microsoft.com/office/drawing/2014/main" id="{6238E599-161B-4F61-9D1D-C35A0B315FFE}"/>
                </a:ext>
              </a:extLst>
            </p:cNvPr>
            <p:cNvSpPr/>
            <p:nvPr/>
          </p:nvSpPr>
          <p:spPr>
            <a:xfrm>
              <a:off x="6031524" y="778096"/>
              <a:ext cx="1582615" cy="391282"/>
            </a:xfrm>
            <a:prstGeom prst="roundRect">
              <a:avLst>
                <a:gd name="adj" fmla="val 16667"/>
              </a:avLst>
            </a:prstGeom>
            <a:grp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64" name="TextBox 63">
              <a:extLst>
                <a:ext uri="{FF2B5EF4-FFF2-40B4-BE49-F238E27FC236}">
                  <a16:creationId xmlns="" xmlns:a16="http://schemas.microsoft.com/office/drawing/2014/main" id="{9A0429A5-1862-442C-8D18-0BA19DD329D4}"/>
                </a:ext>
              </a:extLst>
            </p:cNvPr>
            <p:cNvSpPr txBox="1"/>
            <p:nvPr/>
          </p:nvSpPr>
          <p:spPr>
            <a:xfrm>
              <a:off x="6090375" y="607000"/>
              <a:ext cx="1464910" cy="687780"/>
            </a:xfrm>
            <a:prstGeom prst="rect">
              <a:avLst/>
            </a:prstGeom>
            <a:grpFill/>
          </p:spPr>
          <p:txBody>
            <a:bodyPr wrap="square" rtlCol="0">
              <a:spAutoFit/>
            </a:bodyPr>
            <a:lstStyle/>
            <a:p>
              <a:pPr algn="ctr"/>
              <a:r>
                <a:rPr lang="en-US" altLang="ko-KR" b="1" dirty="0" smtClean="0">
                  <a:solidFill>
                    <a:schemeClr val="bg1"/>
                  </a:solidFill>
                  <a:latin typeface="Times New Roman" panose="02020603050405020304" pitchFamily="18" charset="0"/>
                  <a:cs typeface="Times New Roman" panose="02020603050405020304" pitchFamily="18" charset="0"/>
                </a:rPr>
                <a:t>IPv6</a:t>
              </a:r>
              <a:endParaRPr lang="ko-KR" altLang="en-US" b="1" dirty="0">
                <a:solidFill>
                  <a:schemeClr val="bg1"/>
                </a:solidFill>
                <a:latin typeface="Times New Roman" panose="02020603050405020304" pitchFamily="18" charset="0"/>
                <a:cs typeface="Times New Roman" panose="02020603050405020304" pitchFamily="18" charset="0"/>
              </a:endParaRPr>
            </a:p>
          </p:txBody>
        </p:sp>
        <p:sp>
          <p:nvSpPr>
            <p:cNvPr id="65" name="TextBox 64">
              <a:extLst>
                <a:ext uri="{FF2B5EF4-FFF2-40B4-BE49-F238E27FC236}">
                  <a16:creationId xmlns="" xmlns:a16="http://schemas.microsoft.com/office/drawing/2014/main" id="{1922E9A4-E343-4B40-B83F-48C3AC84D9C8}"/>
                </a:ext>
              </a:extLst>
            </p:cNvPr>
            <p:cNvSpPr txBox="1"/>
            <p:nvPr/>
          </p:nvSpPr>
          <p:spPr>
            <a:xfrm>
              <a:off x="6525936" y="1219971"/>
              <a:ext cx="1877468" cy="4814459"/>
            </a:xfrm>
            <a:prstGeom prst="rect">
              <a:avLst/>
            </a:prstGeom>
            <a:grpFill/>
          </p:spPr>
          <p:txBody>
            <a:bodyPr wrap="square" rtlCol="0">
              <a:spAutoFit/>
            </a:bodyPr>
            <a:lstStyle/>
            <a:p>
              <a:endParaRPr lang="en-US" altLang="ko-KR"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dirty="0" smtClean="0">
                  <a:solidFill>
                    <a:schemeClr val="bg1"/>
                  </a:solidFill>
                  <a:latin typeface="Times New Roman" panose="02020603050405020304" pitchFamily="18" charset="0"/>
                  <a:cs typeface="Times New Roman" panose="02020603050405020304" pitchFamily="18" charset="0"/>
                </a:rPr>
                <a:t>Doesn’t require manual configuration</a:t>
              </a:r>
            </a:p>
            <a:p>
              <a:pPr marL="285750" indent="-285750">
                <a:buFont typeface="Arial" panose="020B0604020202020204" pitchFamily="34" charset="0"/>
                <a:buChar char="•"/>
              </a:pPr>
              <a:endParaRPr lang="en-US" altLang="ko-KR"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dirty="0" smtClean="0">
                  <a:solidFill>
                    <a:schemeClr val="bg1"/>
                  </a:solidFill>
                  <a:latin typeface="Times New Roman" panose="02020603050405020304" pitchFamily="18" charset="0"/>
                  <a:cs typeface="Times New Roman" panose="02020603050405020304" pitchFamily="18" charset="0"/>
                </a:rPr>
                <a:t>Without fragmentation</a:t>
              </a:r>
            </a:p>
            <a:p>
              <a:pPr marL="285750" indent="-285750">
                <a:buFont typeface="Arial" panose="020B0604020202020204" pitchFamily="34" charset="0"/>
                <a:buChar char="•"/>
              </a:pPr>
              <a:endParaRPr lang="en-US" altLang="ko-KR"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dirty="0" err="1" smtClean="0">
                  <a:solidFill>
                    <a:schemeClr val="bg1"/>
                  </a:solidFill>
                  <a:latin typeface="Times New Roman" panose="02020603050405020304" pitchFamily="18" charset="0"/>
                  <a:cs typeface="Times New Roman" panose="02020603050405020304" pitchFamily="18" charset="0"/>
                </a:rPr>
                <a:t>IPSec</a:t>
              </a:r>
              <a:r>
                <a:rPr lang="en-US" altLang="ko-KR" dirty="0" smtClean="0">
                  <a:solidFill>
                    <a:schemeClr val="bg1"/>
                  </a:solidFill>
                  <a:latin typeface="Times New Roman" panose="02020603050405020304" pitchFamily="18" charset="0"/>
                  <a:cs typeface="Times New Roman" panose="02020603050405020304" pitchFamily="18" charset="0"/>
                </a:rPr>
                <a:t> is </a:t>
              </a:r>
              <a:r>
                <a:rPr lang="en-US" altLang="ko-KR" dirty="0" err="1" smtClean="0">
                  <a:solidFill>
                    <a:schemeClr val="bg1"/>
                  </a:solidFill>
                  <a:latin typeface="Times New Roman" panose="02020603050405020304" pitchFamily="18" charset="0"/>
                  <a:cs typeface="Times New Roman" panose="02020603050405020304" pitchFamily="18" charset="0"/>
                </a:rPr>
                <a:t>mendatory</a:t>
              </a:r>
              <a:endParaRPr lang="en-US" altLang="ko-KR" dirty="0" smtClean="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ko-KR"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dirty="0" smtClean="0">
                  <a:solidFill>
                    <a:schemeClr val="bg1"/>
                  </a:solidFill>
                  <a:latin typeface="Times New Roman" panose="02020603050405020304" pitchFamily="18" charset="0"/>
                  <a:cs typeface="Times New Roman" panose="02020603050405020304" pitchFamily="18" charset="0"/>
                </a:rPr>
                <a:t>Header doesn’t include a checksum</a:t>
              </a:r>
            </a:p>
            <a:p>
              <a:endParaRPr lang="en-US" altLang="ko-KR" dirty="0">
                <a:solidFill>
                  <a:schemeClr val="bg1"/>
                </a:solidFill>
                <a:latin typeface="Times New Roman" panose="02020603050405020304" pitchFamily="18" charset="0"/>
                <a:cs typeface="Times New Roman" panose="02020603050405020304" pitchFamily="18" charset="0"/>
              </a:endParaRPr>
            </a:p>
          </p:txBody>
        </p:sp>
      </p:grpSp>
      <p:grpSp>
        <p:nvGrpSpPr>
          <p:cNvPr id="56" name="Group 26"/>
          <p:cNvGrpSpPr/>
          <p:nvPr/>
        </p:nvGrpSpPr>
        <p:grpSpPr>
          <a:xfrm>
            <a:off x="10935454" y="6352764"/>
            <a:ext cx="1192320" cy="437760"/>
            <a:chOff x="10944000" y="6404040"/>
            <a:chExt cx="1192320" cy="437760"/>
          </a:xfrm>
        </p:grpSpPr>
        <p:sp>
          <p:nvSpPr>
            <p:cNvPr id="57" name="TextShape 27"/>
            <p:cNvSpPr txBox="1"/>
            <p:nvPr/>
          </p:nvSpPr>
          <p:spPr>
            <a:xfrm>
              <a:off x="11596320" y="6415200"/>
              <a:ext cx="540000" cy="426600"/>
            </a:xfrm>
            <a:prstGeom prst="rect">
              <a:avLst/>
            </a:prstGeom>
            <a:noFill/>
            <a:ln>
              <a:noFill/>
            </a:ln>
          </p:spPr>
          <p:txBody>
            <a:bodyPr lIns="90000" tIns="45000" rIns="90000" bIns="45000"/>
            <a:lstStyle/>
            <a:p>
              <a:fld id="{1804DA81-FDA6-4E13-AEAA-8720745C1AA3}" type="slidecount">
                <a:rPr lang="en-IN" sz="1800" b="1" strike="noStrike" spc="-1">
                  <a:latin typeface="Times New Roman" panose="02020603050405020304" pitchFamily="18" charset="0"/>
                  <a:cs typeface="Times New Roman" panose="02020603050405020304" pitchFamily="18" charset="0"/>
                </a:rPr>
                <a:t>25</a:t>
              </a:fld>
              <a:endParaRPr lang="en-IN" sz="1800" b="1" strike="noStrike" spc="-1">
                <a:latin typeface="Times New Roman" panose="02020603050405020304" pitchFamily="18" charset="0"/>
                <a:cs typeface="Times New Roman" panose="02020603050405020304" pitchFamily="18" charset="0"/>
              </a:endParaRPr>
            </a:p>
          </p:txBody>
        </p:sp>
        <p:sp>
          <p:nvSpPr>
            <p:cNvPr id="58" name="TextShape 28"/>
            <p:cNvSpPr txBox="1"/>
            <p:nvPr/>
          </p:nvSpPr>
          <p:spPr>
            <a:xfrm>
              <a:off x="10944000" y="6404040"/>
              <a:ext cx="832320" cy="426600"/>
            </a:xfrm>
            <a:prstGeom prst="rect">
              <a:avLst/>
            </a:prstGeom>
            <a:noFill/>
            <a:ln>
              <a:noFill/>
            </a:ln>
          </p:spPr>
          <p:txBody>
            <a:bodyPr lIns="90000" tIns="45000" rIns="90000" bIns="45000"/>
            <a:lstStyle/>
            <a:p>
              <a:r>
                <a:rPr lang="en-IN" b="1" spc="-1" dirty="0">
                  <a:latin typeface="Times New Roman" panose="02020603050405020304" pitchFamily="18" charset="0"/>
                  <a:cs typeface="Times New Roman" panose="02020603050405020304" pitchFamily="18" charset="0"/>
                </a:rPr>
                <a:t>9</a:t>
              </a:r>
              <a:r>
                <a:rPr lang="en-IN" sz="1800" b="1" strike="noStrike" spc="-1" dirty="0" smtClean="0">
                  <a:latin typeface="Times New Roman" panose="02020603050405020304" pitchFamily="18" charset="0"/>
                  <a:cs typeface="Times New Roman" panose="02020603050405020304" pitchFamily="18" charset="0"/>
                </a:rPr>
                <a:t>   of</a:t>
              </a:r>
              <a:endParaRPr lang="en-IN" sz="1800" b="1" strike="noStrike" spc="-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2413503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250"/>
                                        <p:tgtEl>
                                          <p:spTgt spid="23"/>
                                        </p:tgtEl>
                                      </p:cBhvr>
                                    </p:animEffect>
                                    <p:set>
                                      <p:cBhvr>
                                        <p:cTn id="7" dur="1" fill="hold">
                                          <p:stCondLst>
                                            <p:cond delay="249"/>
                                          </p:stCondLst>
                                        </p:cTn>
                                        <p:tgtEl>
                                          <p:spTgt spid="23"/>
                                        </p:tgtEl>
                                        <p:attrNameLst>
                                          <p:attrName>style.visibility</p:attrName>
                                        </p:attrNameLst>
                                      </p:cBhvr>
                                      <p:to>
                                        <p:strVal val="hidden"/>
                                      </p:to>
                                    </p:set>
                                  </p:childTnLst>
                                </p:cTn>
                              </p:par>
                              <p:par>
                                <p:cTn id="8" presetID="22" presetClass="exit" presetSubtype="4" fill="hold" nodeType="withEffect">
                                  <p:stCondLst>
                                    <p:cond delay="0"/>
                                  </p:stCondLst>
                                  <p:childTnLst>
                                    <p:animEffect transition="out" filter="wipe(down)">
                                      <p:cBhvr>
                                        <p:cTn id="9" dur="250"/>
                                        <p:tgtEl>
                                          <p:spTgt spid="31"/>
                                        </p:tgtEl>
                                      </p:cBhvr>
                                    </p:animEffect>
                                    <p:set>
                                      <p:cBhvr>
                                        <p:cTn id="10" dur="1" fill="hold">
                                          <p:stCondLst>
                                            <p:cond delay="249"/>
                                          </p:stCondLst>
                                        </p:cTn>
                                        <p:tgtEl>
                                          <p:spTgt spid="31"/>
                                        </p:tgtEl>
                                        <p:attrNameLst>
                                          <p:attrName>style.visibility</p:attrName>
                                        </p:attrNameLst>
                                      </p:cBhvr>
                                      <p:to>
                                        <p:strVal val="hidden"/>
                                      </p:to>
                                    </p:set>
                                  </p:childTnLst>
                                </p:cTn>
                              </p:par>
                              <p:par>
                                <p:cTn id="11" presetID="22" presetClass="exit" presetSubtype="4" fill="hold" nodeType="withEffect">
                                  <p:stCondLst>
                                    <p:cond delay="0"/>
                                  </p:stCondLst>
                                  <p:childTnLst>
                                    <p:animEffect transition="out" filter="wipe(down)">
                                      <p:cBhvr>
                                        <p:cTn id="12" dur="250"/>
                                        <p:tgtEl>
                                          <p:spTgt spid="38"/>
                                        </p:tgtEl>
                                      </p:cBhvr>
                                    </p:animEffect>
                                    <p:set>
                                      <p:cBhvr>
                                        <p:cTn id="13" dur="1" fill="hold">
                                          <p:stCondLst>
                                            <p:cond delay="249"/>
                                          </p:stCondLst>
                                        </p:cTn>
                                        <p:tgtEl>
                                          <p:spTgt spid="38"/>
                                        </p:tgtEl>
                                        <p:attrNameLst>
                                          <p:attrName>style.visibility</p:attrName>
                                        </p:attrNameLst>
                                      </p:cBhvr>
                                      <p:to>
                                        <p:strVal val="hidden"/>
                                      </p:to>
                                    </p:set>
                                  </p:childTnLst>
                                </p:cTn>
                              </p:par>
                              <p:par>
                                <p:cTn id="14" presetID="22" presetClass="exit" presetSubtype="4" fill="hold" nodeType="withEffect">
                                  <p:stCondLst>
                                    <p:cond delay="0"/>
                                  </p:stCondLst>
                                  <p:childTnLst>
                                    <p:animEffect transition="out" filter="wipe(down)">
                                      <p:cBhvr>
                                        <p:cTn id="15" dur="250"/>
                                        <p:tgtEl>
                                          <p:spTgt spid="43"/>
                                        </p:tgtEl>
                                      </p:cBhvr>
                                    </p:animEffect>
                                    <p:set>
                                      <p:cBhvr>
                                        <p:cTn id="16" dur="1" fill="hold">
                                          <p:stCondLst>
                                            <p:cond delay="249"/>
                                          </p:stCondLst>
                                        </p:cTn>
                                        <p:tgtEl>
                                          <p:spTgt spid="43"/>
                                        </p:tgtEl>
                                        <p:attrNameLst>
                                          <p:attrName>style.visibility</p:attrName>
                                        </p:attrNameLst>
                                      </p:cBhvr>
                                      <p:to>
                                        <p:strVal val="hidden"/>
                                      </p:to>
                                    </p:set>
                                  </p:childTnLst>
                                </p:cTn>
                              </p:par>
                              <p:par>
                                <p:cTn id="17" presetID="22" presetClass="exit" presetSubtype="4" fill="hold" nodeType="withEffect">
                                  <p:stCondLst>
                                    <p:cond delay="0"/>
                                  </p:stCondLst>
                                  <p:childTnLst>
                                    <p:animEffect transition="out" filter="wipe(down)">
                                      <p:cBhvr>
                                        <p:cTn id="18" dur="250"/>
                                        <p:tgtEl>
                                          <p:spTgt spid="48"/>
                                        </p:tgtEl>
                                      </p:cBhvr>
                                    </p:animEffect>
                                    <p:set>
                                      <p:cBhvr>
                                        <p:cTn id="19" dur="1" fill="hold">
                                          <p:stCondLst>
                                            <p:cond delay="249"/>
                                          </p:stCondLst>
                                        </p:cTn>
                                        <p:tgtEl>
                                          <p:spTgt spid="48"/>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nodeType="click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wipe(up)">
                                      <p:cBhvr>
                                        <p:cTn id="24" dur="250"/>
                                        <p:tgtEl>
                                          <p:spTgt spid="29"/>
                                        </p:tgtEl>
                                      </p:cBhvr>
                                    </p:animEffect>
                                  </p:childTnLst>
                                </p:cTn>
                              </p:par>
                              <p:par>
                                <p:cTn id="25" presetID="22" presetClass="entr" presetSubtype="1" fill="hold" nodeType="withEffect">
                                  <p:stCondLst>
                                    <p:cond delay="0"/>
                                  </p:stCondLst>
                                  <p:childTnLst>
                                    <p:set>
                                      <p:cBhvr>
                                        <p:cTn id="26" dur="1" fill="hold">
                                          <p:stCondLst>
                                            <p:cond delay="0"/>
                                          </p:stCondLst>
                                        </p:cTn>
                                        <p:tgtEl>
                                          <p:spTgt spid="61"/>
                                        </p:tgtEl>
                                        <p:attrNameLst>
                                          <p:attrName>style.visibility</p:attrName>
                                        </p:attrNameLst>
                                      </p:cBhvr>
                                      <p:to>
                                        <p:strVal val="visible"/>
                                      </p:to>
                                    </p:set>
                                    <p:animEffect transition="in" filter="wipe(up)">
                                      <p:cBhvr>
                                        <p:cTn id="27" dur="25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ver and End Slide Master">
  <a:themeElements>
    <a:clrScheme name="ALLPPT COLOR - 104">
      <a:dk1>
        <a:sysClr val="windowText" lastClr="000000"/>
      </a:dk1>
      <a:lt1>
        <a:sysClr val="window" lastClr="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 COLOR - 104">
      <a:dk1>
        <a:sysClr val="windowText" lastClr="000000"/>
      </a:dk1>
      <a:lt1>
        <a:sysClr val="window" lastClr="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
      <a:dk1>
        <a:sysClr val="windowText" lastClr="000000"/>
      </a:dk1>
      <a:lt1>
        <a:sysClr val="window" lastClr="FFFFFF"/>
      </a:lt1>
      <a:dk2>
        <a:srgbClr val="44546A"/>
      </a:dk2>
      <a:lt2>
        <a:srgbClr val="E7E6E6"/>
      </a:lt2>
      <a:accent1>
        <a:srgbClr val="8AC7D3"/>
      </a:accent1>
      <a:accent2>
        <a:srgbClr val="307689"/>
      </a:accent2>
      <a:accent3>
        <a:srgbClr val="F7C76A"/>
      </a:accent3>
      <a:accent4>
        <a:srgbClr val="F47758"/>
      </a:accent4>
      <a:accent5>
        <a:srgbClr val="C1C3C4"/>
      </a:accent5>
      <a:accent6>
        <a:srgbClr val="506272"/>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4917</TotalTime>
  <Words>1766</Words>
  <Application>Microsoft Office PowerPoint</Application>
  <PresentationFormat>Widescreen</PresentationFormat>
  <Paragraphs>451</Paragraphs>
  <Slides>25</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25</vt:i4>
      </vt:variant>
    </vt:vector>
  </HeadingPairs>
  <TitlesOfParts>
    <vt:vector size="32" baseType="lpstr">
      <vt:lpstr>Arial Unicode MS</vt:lpstr>
      <vt:lpstr>Arial</vt:lpstr>
      <vt:lpstr>Times New Roman</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admin</cp:lastModifiedBy>
  <cp:revision>250</cp:revision>
  <dcterms:created xsi:type="dcterms:W3CDTF">2019-01-14T06:35:35Z</dcterms:created>
  <dcterms:modified xsi:type="dcterms:W3CDTF">2020-08-02T04:48:44Z</dcterms:modified>
</cp:coreProperties>
</file>

<file path=docProps/thumbnail.jpeg>
</file>